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77" r:id="rId28"/>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1AA48-02FC-3F17-A896-83EADD799AF5}" v="6" dt="2023-01-12T14:59:32.429"/>
    <p1510:client id="{EB9DB132-C039-8505-6E1E-28C7F6483056}" v="11" dt="2022-12-15T11:52:33.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1" d="100"/>
          <a:sy n="41" d="100"/>
        </p:scale>
        <p:origin x="580" y="28"/>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33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0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01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22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6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35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90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501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09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39733eadc_0_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39733ead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97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10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892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28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39733eadc_0_54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439733eadc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39733eadc_0_5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39733ead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39733eadc_0_9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39733ead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39733eadc_0_11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439733ead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39733eadc_0_13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39733ead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39733eadc_0_16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39733eadc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439733eadc_0_18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439733ead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684049" y="456550"/>
            <a:ext cx="6131975"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Environmental Review</a:t>
            </a:r>
            <a:endParaRPr sz="4800"/>
          </a:p>
        </p:txBody>
      </p:sp>
      <p:sp>
        <p:nvSpPr>
          <p:cNvPr id="55" name="Google Shape;55;p13"/>
          <p:cNvSpPr txBox="1">
            <a:spLocks/>
          </p:cNvSpPr>
          <p:nvPr/>
        </p:nvSpPr>
        <p:spPr>
          <a:xfrm>
            <a:off x="550800" y="6853611"/>
            <a:ext cx="6458400" cy="2520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Miss Cole</a:t>
            </a:r>
          </a:p>
          <a:p>
            <a:pPr marL="0" lvl="0" indent="0" algn="l" rtl="0">
              <a:spcBef>
                <a:spcPts val="0"/>
              </a:spcBef>
              <a:spcAft>
                <a:spcPts val="0"/>
              </a:spcAft>
              <a:buNone/>
            </a:pPr>
            <a:r>
              <a:rPr lang="en-GB" dirty="0" smtClean="0">
                <a:solidFill>
                  <a:schemeClr val="tx1"/>
                </a:solidFill>
              </a:rPr>
              <a:t>Mrs Elwood</a:t>
            </a:r>
          </a:p>
          <a:p>
            <a:pPr marL="0" lvl="0" indent="0" algn="l" rtl="0">
              <a:spcBef>
                <a:spcPts val="0"/>
              </a:spcBef>
              <a:spcAft>
                <a:spcPts val="0"/>
              </a:spcAft>
              <a:buNone/>
            </a:pPr>
            <a:endParaRPr lang="en-GB" dirty="0">
              <a:solidFill>
                <a:schemeClr val="tx1"/>
              </a:solidFill>
            </a:endParaRPr>
          </a:p>
          <a:p>
            <a:pPr marL="0" lvl="0" indent="0" algn="l" rtl="0">
              <a:spcBef>
                <a:spcPts val="0"/>
              </a:spcBef>
              <a:spcAft>
                <a:spcPts val="0"/>
              </a:spcAft>
              <a:buNone/>
            </a:pPr>
            <a:r>
              <a:rPr lang="en-GB" dirty="0" smtClean="0">
                <a:solidFill>
                  <a:schemeClr val="tx1"/>
                </a:solidFill>
              </a:rPr>
              <a:t>Maya &amp; Oliver Year 2</a:t>
            </a:r>
          </a:p>
          <a:p>
            <a:pPr marL="0" lvl="0" indent="0" algn="l" rtl="0">
              <a:spcBef>
                <a:spcPts val="0"/>
              </a:spcBef>
              <a:spcAft>
                <a:spcPts val="0"/>
              </a:spcAft>
              <a:buNone/>
            </a:pPr>
            <a:r>
              <a:rPr lang="en-GB" dirty="0" smtClean="0">
                <a:solidFill>
                  <a:schemeClr val="tx1"/>
                </a:solidFill>
              </a:rPr>
              <a:t>Arthur &amp; Alice Year 3</a:t>
            </a:r>
          </a:p>
          <a:p>
            <a:pPr marL="0" lvl="0" indent="0" algn="l" rtl="0">
              <a:spcBef>
                <a:spcPts val="0"/>
              </a:spcBef>
              <a:spcAft>
                <a:spcPts val="0"/>
              </a:spcAft>
              <a:buNone/>
            </a:pPr>
            <a:r>
              <a:rPr lang="en-GB" dirty="0" smtClean="0">
                <a:solidFill>
                  <a:schemeClr val="tx1"/>
                </a:solidFill>
              </a:rPr>
              <a:t>Evie &amp; William Year 4</a:t>
            </a:r>
          </a:p>
          <a:p>
            <a:pPr marL="0" lvl="0" indent="0" algn="l" rtl="0">
              <a:spcBef>
                <a:spcPts val="0"/>
              </a:spcBef>
              <a:spcAft>
                <a:spcPts val="0"/>
              </a:spcAft>
              <a:buNone/>
            </a:pPr>
            <a:r>
              <a:rPr lang="en-GB" dirty="0" smtClean="0">
                <a:solidFill>
                  <a:schemeClr val="tx1"/>
                </a:solidFill>
              </a:rPr>
              <a:t>Lewis &amp; Emily Year 5</a:t>
            </a:r>
          </a:p>
          <a:p>
            <a:pPr marL="0" lvl="0" indent="0" algn="l" rtl="0">
              <a:spcBef>
                <a:spcPts val="0"/>
              </a:spcBef>
              <a:spcAft>
                <a:spcPts val="0"/>
              </a:spcAft>
              <a:buNone/>
            </a:pPr>
            <a:r>
              <a:rPr lang="en-GB" dirty="0" smtClean="0">
                <a:solidFill>
                  <a:schemeClr val="tx1"/>
                </a:solidFill>
              </a:rPr>
              <a:t>Toby &amp; Nola Year 6</a:t>
            </a:r>
            <a:endParaRPr lang="en-GB" dirty="0">
              <a:solidFill>
                <a:schemeClr val="tx1"/>
              </a:solidFill>
            </a:endParaRPr>
          </a:p>
        </p:txBody>
      </p:sp>
      <p:grpSp>
        <p:nvGrpSpPr>
          <p:cNvPr id="58" name="Google Shape;58;p13"/>
          <p:cNvGrpSpPr/>
          <p:nvPr/>
        </p:nvGrpSpPr>
        <p:grpSpPr>
          <a:xfrm>
            <a:off x="694800" y="6475382"/>
            <a:ext cx="1934874" cy="722475"/>
            <a:chOff x="828675" y="2497049"/>
            <a:chExt cx="1934874" cy="722475"/>
          </a:xfrm>
        </p:grpSpPr>
        <p:pic>
          <p:nvPicPr>
            <p:cNvPr id="59" name="Google Shape;59;p13"/>
            <p:cNvPicPr preferRelativeResize="0"/>
            <p:nvPr/>
          </p:nvPicPr>
          <p:blipFill>
            <a:blip r:embed="rId4">
              <a:alphaModFix/>
            </a:blip>
            <a:stretch>
              <a:fillRect/>
            </a:stretch>
          </p:blipFill>
          <p:spPr>
            <a:xfrm>
              <a:off x="828675" y="2563325"/>
              <a:ext cx="1934874" cy="589925"/>
            </a:xfrm>
            <a:prstGeom prst="rect">
              <a:avLst/>
            </a:prstGeom>
            <a:noFill/>
            <a:ln>
              <a:noFill/>
            </a:ln>
          </p:spPr>
        </p:pic>
        <p:sp>
          <p:nvSpPr>
            <p:cNvPr id="60" name="Google Shape;60;p13"/>
            <p:cNvSpPr txBox="1"/>
            <p:nvPr/>
          </p:nvSpPr>
          <p:spPr>
            <a:xfrm>
              <a:off x="1144812" y="2497049"/>
              <a:ext cx="13026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Completed By</a:t>
              </a:r>
              <a:endParaRPr sz="1500" b="1"/>
            </a:p>
          </p:txBody>
        </p:sp>
      </p:grpSp>
      <p:cxnSp>
        <p:nvCxnSpPr>
          <p:cNvPr id="65" name="Google Shape;65;p13"/>
          <p:cNvCxnSpPr/>
          <p:nvPr/>
        </p:nvCxnSpPr>
        <p:spPr>
          <a:xfrm flipH="1">
            <a:off x="666825" y="2351250"/>
            <a:ext cx="6407100" cy="11700"/>
          </a:xfrm>
          <a:prstGeom prst="straightConnector1">
            <a:avLst/>
          </a:prstGeom>
          <a:noFill/>
          <a:ln w="19050" cap="flat" cmpd="sng">
            <a:solidFill>
              <a:srgbClr val="EA5A12"/>
            </a:solidFill>
            <a:prstDash val="solid"/>
            <a:round/>
            <a:headEnd type="none" w="med" len="med"/>
            <a:tailEnd type="none" w="med" len="med"/>
          </a:ln>
        </p:spPr>
      </p:cxnSp>
      <p:grpSp>
        <p:nvGrpSpPr>
          <p:cNvPr id="4" name="Group 3">
            <a:extLst>
              <a:ext uri="{FF2B5EF4-FFF2-40B4-BE49-F238E27FC236}">
                <a16:creationId xmlns:a16="http://schemas.microsoft.com/office/drawing/2014/main" id="{B271529C-3DC2-737D-FC35-ED50CF96EDCE}"/>
              </a:ext>
            </a:extLst>
          </p:cNvPr>
          <p:cNvGrpSpPr/>
          <p:nvPr/>
        </p:nvGrpSpPr>
        <p:grpSpPr>
          <a:xfrm>
            <a:off x="765625" y="2568463"/>
            <a:ext cx="6028425" cy="3890572"/>
            <a:chOff x="765625" y="2568463"/>
            <a:chExt cx="6028425" cy="3890572"/>
          </a:xfrm>
        </p:grpSpPr>
        <p:sp>
          <p:nvSpPr>
            <p:cNvPr id="57" name="Google Shape;57;p13"/>
            <p:cNvSpPr txBox="1"/>
            <p:nvPr/>
          </p:nvSpPr>
          <p:spPr>
            <a:xfrm>
              <a:off x="765625" y="2568463"/>
              <a:ext cx="5608500" cy="166042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This is the editable version of the Eco-Schools Environmental Review. You can complete it by adding to the slides and then saving it as a PDF for quick upload to the Eco-Schools application form. Alternatively, you can simply upload the completed review as a PowerPoint file. The new PowerPoint format enables you to easily present your Environmental Review, either for completion as a group with your Eco-Committee or for sharing your findings with your school community.</a:t>
              </a:r>
            </a:p>
          </p:txBody>
        </p:sp>
        <p:grpSp>
          <p:nvGrpSpPr>
            <p:cNvPr id="2" name="Group 1">
              <a:extLst>
                <a:ext uri="{FF2B5EF4-FFF2-40B4-BE49-F238E27FC236}">
                  <a16:creationId xmlns:a16="http://schemas.microsoft.com/office/drawing/2014/main" id="{C1AD4F64-9142-C70D-8E90-3FC2BC88E4B0}"/>
                </a:ext>
              </a:extLst>
            </p:cNvPr>
            <p:cNvGrpSpPr/>
            <p:nvPr/>
          </p:nvGrpSpPr>
          <p:grpSpPr>
            <a:xfrm>
              <a:off x="1002392" y="3953341"/>
              <a:ext cx="5791658" cy="2505694"/>
              <a:chOff x="1002392" y="3953341"/>
              <a:chExt cx="5791658" cy="2505694"/>
            </a:xfrm>
          </p:grpSpPr>
          <p:sp>
            <p:nvSpPr>
              <p:cNvPr id="61" name="Google Shape;61;p13"/>
              <p:cNvSpPr/>
              <p:nvPr/>
            </p:nvSpPr>
            <p:spPr>
              <a:xfrm>
                <a:off x="1002392" y="4313941"/>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7;p13">
                <a:extLst>
                  <a:ext uri="{FF2B5EF4-FFF2-40B4-BE49-F238E27FC236}">
                    <a16:creationId xmlns:a16="http://schemas.microsoft.com/office/drawing/2014/main" id="{924C486E-27A4-730E-325B-82DE0E2E0FF9}"/>
                  </a:ext>
                </a:extLst>
              </p:cNvPr>
              <p:cNvSpPr txBox="1"/>
              <p:nvPr/>
            </p:nvSpPr>
            <p:spPr>
              <a:xfrm>
                <a:off x="1185550" y="3953341"/>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Give yourself a ‘Y’ for every ‘yes’ answer and an ‘N’ for every ‘no’ you can do this digitally!</a:t>
                </a:r>
              </a:p>
            </p:txBody>
          </p:sp>
          <p:sp>
            <p:nvSpPr>
              <p:cNvPr id="63" name="Google Shape;63;p13"/>
              <p:cNvSpPr/>
              <p:nvPr/>
            </p:nvSpPr>
            <p:spPr>
              <a:xfrm>
                <a:off x="1002392" y="4825278"/>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p13">
                <a:extLst>
                  <a:ext uri="{FF2B5EF4-FFF2-40B4-BE49-F238E27FC236}">
                    <a16:creationId xmlns:a16="http://schemas.microsoft.com/office/drawing/2014/main" id="{89DF2DE8-03A1-3803-0572-7ECF85181CDE}"/>
                  </a:ext>
                </a:extLst>
              </p:cNvPr>
              <p:cNvSpPr txBox="1"/>
              <p:nvPr/>
            </p:nvSpPr>
            <p:spPr>
              <a:xfrm>
                <a:off x="1185550" y="4559545"/>
                <a:ext cx="5608500" cy="6870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To calculate your score for each topic, count the number of ‘Y’s.</a:t>
                </a:r>
              </a:p>
            </p:txBody>
          </p:sp>
          <p:sp>
            <p:nvSpPr>
              <p:cNvPr id="64" name="Google Shape;64;p13"/>
              <p:cNvSpPr/>
              <p:nvPr/>
            </p:nvSpPr>
            <p:spPr>
              <a:xfrm>
                <a:off x="1002392" y="5336615"/>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p13">
                <a:extLst>
                  <a:ext uri="{FF2B5EF4-FFF2-40B4-BE49-F238E27FC236}">
                    <a16:creationId xmlns:a16="http://schemas.microsoft.com/office/drawing/2014/main" id="{A15BDA62-F804-DA96-0CBC-13C9F37FA3F0}"/>
                  </a:ext>
                </a:extLst>
              </p:cNvPr>
              <p:cNvSpPr txBox="1"/>
              <p:nvPr/>
            </p:nvSpPr>
            <p:spPr>
              <a:xfrm>
                <a:off x="1185550" y="4971080"/>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If you are unable to answer a question leave it blank, this will not affect your </a:t>
                </a:r>
                <a:br>
                  <a:rPr lang="en-GB" sz="1100">
                    <a:solidFill>
                      <a:schemeClr val="dk1"/>
                    </a:solidFill>
                  </a:rPr>
                </a:br>
                <a:r>
                  <a:rPr lang="en-GB" sz="1100">
                    <a:solidFill>
                      <a:schemeClr val="dk1"/>
                    </a:solidFill>
                  </a:rPr>
                  <a:t>Eco-Schools Green Flag application.</a:t>
                </a:r>
              </a:p>
            </p:txBody>
          </p:sp>
          <p:sp>
            <p:nvSpPr>
              <p:cNvPr id="14" name="Google Shape;64;p13"/>
              <p:cNvSpPr/>
              <p:nvPr/>
            </p:nvSpPr>
            <p:spPr>
              <a:xfrm>
                <a:off x="1002392" y="5941960"/>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p13">
                <a:extLst>
                  <a:ext uri="{FF2B5EF4-FFF2-40B4-BE49-F238E27FC236}">
                    <a16:creationId xmlns:a16="http://schemas.microsoft.com/office/drawing/2014/main" id="{D482E8D6-1EB3-A7AA-ACCB-5DFC8EFC9401}"/>
                  </a:ext>
                </a:extLst>
              </p:cNvPr>
              <p:cNvSpPr txBox="1"/>
              <p:nvPr/>
            </p:nvSpPr>
            <p:spPr>
              <a:xfrm>
                <a:off x="1185550" y="5577285"/>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 and don’t worry if you have low scores on the Environmental Review, this just means you can make an even greater impact this year! </a:t>
                </a: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Litter</a:t>
            </a:r>
            <a:endParaRPr sz="4800"/>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access to litter-picking equipment?</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enough bins inside and outside the school building, and are they emptied regularly (they don't overflow)?</a:t>
            </a:r>
            <a:endParaRPr sz="130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49" name="Google Shape;249;p22"/>
          <p:cNvPicPr preferRelativeResize="0"/>
          <p:nvPr/>
        </p:nvPicPr>
        <p:blipFill>
          <a:blip r:embed="rId6">
            <a:alphaModFix/>
          </a:blip>
          <a:stretch>
            <a:fillRect/>
          </a:stretch>
        </p:blipFill>
        <p:spPr>
          <a:xfrm>
            <a:off x="561600" y="3731180"/>
            <a:ext cx="422519" cy="426654"/>
          </a:xfrm>
          <a:prstGeom prst="rect">
            <a:avLst/>
          </a:prstGeom>
          <a:noFill/>
          <a:ln>
            <a:noFill/>
          </a:ln>
        </p:spPr>
      </p:pic>
      <p:sp>
        <p:nvSpPr>
          <p:cNvPr id="21" name="Google Shape;247;p22"/>
          <p:cNvSpPr txBox="1"/>
          <p:nvPr/>
        </p:nvSpPr>
        <p:spPr>
          <a:xfrm>
            <a:off x="1116000" y="365213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young people from your school litter-picked in your school grounds in the last twelve months?</a:t>
            </a:r>
            <a:endParaRPr sz="1300">
              <a:solidFill>
                <a:schemeClr val="dk1"/>
              </a:solidFill>
            </a:endParaRPr>
          </a:p>
        </p:txBody>
      </p:sp>
      <p:sp>
        <p:nvSpPr>
          <p:cNvPr id="29" name="TextBox 28"/>
          <p:cNvSpPr txBox="1">
            <a:spLocks/>
          </p:cNvSpPr>
          <p:nvPr/>
        </p:nvSpPr>
        <p:spPr>
          <a:xfrm>
            <a:off x="6346800" y="365212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0" name="Google Shape;250;p22"/>
          <p:cNvPicPr preferRelativeResize="0"/>
          <p:nvPr/>
        </p:nvPicPr>
        <p:blipFill>
          <a:blip r:embed="rId7">
            <a:alphaModFix/>
          </a:blip>
          <a:stretch>
            <a:fillRect/>
          </a:stretch>
        </p:blipFill>
        <p:spPr>
          <a:xfrm>
            <a:off x="561600" y="4604100"/>
            <a:ext cx="422519" cy="426654"/>
          </a:xfrm>
          <a:prstGeom prst="rect">
            <a:avLst/>
          </a:prstGeom>
          <a:noFill/>
          <a:ln>
            <a:noFill/>
          </a:ln>
        </p:spPr>
      </p:pic>
      <p:sp>
        <p:nvSpPr>
          <p:cNvPr id="22" name="Google Shape;247;p22"/>
          <p:cNvSpPr txBox="1"/>
          <p:nvPr/>
        </p:nvSpPr>
        <p:spPr>
          <a:xfrm>
            <a:off x="1116000" y="452505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young people from your school litter-picked in your local community in the last twelve months?</a:t>
            </a:r>
            <a:endParaRPr sz="1300">
              <a:solidFill>
                <a:schemeClr val="dk1"/>
              </a:solidFill>
            </a:endParaRPr>
          </a:p>
        </p:txBody>
      </p:sp>
      <p:sp>
        <p:nvSpPr>
          <p:cNvPr id="30" name="TextBox 29"/>
          <p:cNvSpPr txBox="1">
            <a:spLocks/>
          </p:cNvSpPr>
          <p:nvPr/>
        </p:nvSpPr>
        <p:spPr>
          <a:xfrm>
            <a:off x="6346800" y="452504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397960"/>
            <a:ext cx="5025900" cy="98485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members of your school community (e.g., families, businesses, nearby schools, council members etc.) been invited to participate in a litter-pick organised by your school in the last twelve months?</a:t>
            </a:r>
            <a:endParaRPr sz="130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p:nvPr/>
        </p:nvPicPr>
        <p:blipFill>
          <a:blip r:embed="rId9">
            <a:alphaModFix/>
          </a:blip>
          <a:stretch>
            <a:fillRect/>
          </a:stretch>
        </p:blipFill>
        <p:spPr>
          <a:xfrm>
            <a:off x="561600" y="6750280"/>
            <a:ext cx="422519" cy="426134"/>
          </a:xfrm>
          <a:prstGeom prst="rect">
            <a:avLst/>
          </a:prstGeom>
          <a:noFill/>
          <a:ln>
            <a:noFill/>
          </a:ln>
        </p:spPr>
      </p:pic>
      <p:sp>
        <p:nvSpPr>
          <p:cNvPr id="24" name="Google Shape;247;p22"/>
          <p:cNvSpPr txBox="1"/>
          <p:nvPr/>
        </p:nvSpPr>
        <p:spPr>
          <a:xfrm>
            <a:off x="1116000" y="677100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appointed Litter Monitors?</a:t>
            </a:r>
            <a:endParaRPr sz="1300">
              <a:solidFill>
                <a:schemeClr val="dk1"/>
              </a:solidFill>
            </a:endParaRPr>
          </a:p>
        </p:txBody>
      </p:sp>
      <p:sp>
        <p:nvSpPr>
          <p:cNvPr id="32" name="TextBox 31"/>
          <p:cNvSpPr txBox="1">
            <a:spLocks/>
          </p:cNvSpPr>
          <p:nvPr/>
        </p:nvSpPr>
        <p:spPr>
          <a:xfrm>
            <a:off x="6346800" y="667096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p:nvPr/>
        </p:nvPicPr>
        <p:blipFill>
          <a:blip r:embed="rId10">
            <a:alphaModFix/>
          </a:blip>
          <a:stretch>
            <a:fillRect/>
          </a:stretch>
        </p:blipFill>
        <p:spPr>
          <a:xfrm>
            <a:off x="561600" y="7622683"/>
            <a:ext cx="422519" cy="427169"/>
          </a:xfrm>
          <a:prstGeom prst="rect">
            <a:avLst/>
          </a:prstGeom>
          <a:noFill/>
          <a:ln>
            <a:noFill/>
          </a:ln>
        </p:spPr>
      </p:pic>
      <p:sp>
        <p:nvSpPr>
          <p:cNvPr id="25" name="Google Shape;247;p22"/>
          <p:cNvSpPr txBox="1"/>
          <p:nvPr/>
        </p:nvSpPr>
        <p:spPr>
          <a:xfrm>
            <a:off x="1116000" y="754389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Did your school participate in Keep Britain Tidy's Great Big School Clean during the last academic year?</a:t>
            </a:r>
            <a:endParaRPr sz="1300">
              <a:solidFill>
                <a:schemeClr val="dk1"/>
              </a:solidFill>
            </a:endParaRPr>
          </a:p>
        </p:txBody>
      </p:sp>
      <p:sp>
        <p:nvSpPr>
          <p:cNvPr id="33" name="TextBox 32"/>
          <p:cNvSpPr txBox="1">
            <a:spLocks/>
          </p:cNvSpPr>
          <p:nvPr/>
        </p:nvSpPr>
        <p:spPr>
          <a:xfrm>
            <a:off x="6346800" y="754388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362812"/>
            <a:ext cx="5596800" cy="467790"/>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b="1">
                <a:solidFill>
                  <a:schemeClr val="dk1"/>
                </a:solidFill>
              </a:rPr>
              <a:t>In the UK 23 pieces of litter are dropped every second. </a:t>
            </a:r>
            <a:endParaRPr sz="1600" b="1">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This is beginning to become an issue at school – snack at break times is generating a lot of litter.</a:t>
            </a:r>
            <a:endParaRPr dirty="0"/>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554"/>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Have young people in your school created anti-litter posters and signs, or delivered an anti-litter assembly or campaign, in the past twelve months?</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584382"/>
            <a:ext cx="422519" cy="427169"/>
          </a:xfrm>
          <a:prstGeom prst="rect">
            <a:avLst/>
          </a:prstGeom>
          <a:noFill/>
          <a:ln>
            <a:noFill/>
          </a:ln>
        </p:spPr>
      </p:pic>
      <p:sp>
        <p:nvSpPr>
          <p:cNvPr id="23" name="TextBox 22"/>
          <p:cNvSpPr txBox="1">
            <a:spLocks/>
          </p:cNvSpPr>
          <p:nvPr/>
        </p:nvSpPr>
        <p:spPr>
          <a:xfrm>
            <a:off x="6346800" y="1505579"/>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27" name="Google Shape;227;p21"/>
          <p:cNvPicPr preferRelativeResize="0"/>
          <p:nvPr/>
        </p:nvPicPr>
        <p:blipFill>
          <a:blip r:embed="rId7">
            <a:alphaModFix/>
          </a:blip>
          <a:stretch>
            <a:fillRect/>
          </a:stretch>
        </p:blipFill>
        <p:spPr>
          <a:xfrm>
            <a:off x="561600" y="3701520"/>
            <a:ext cx="422519" cy="426649"/>
          </a:xfrm>
          <a:prstGeom prst="rect">
            <a:avLst/>
          </a:prstGeom>
          <a:noFill/>
          <a:ln>
            <a:noFill/>
          </a:ln>
        </p:spPr>
      </p:pic>
      <p:sp>
        <p:nvSpPr>
          <p:cNvPr id="24" name="TextBox 23"/>
          <p:cNvSpPr txBox="1">
            <a:spLocks/>
          </p:cNvSpPr>
          <p:nvPr/>
        </p:nvSpPr>
        <p:spPr>
          <a:xfrm>
            <a:off x="6346800" y="3622457"/>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6" name="Google Shape;224;p21"/>
          <p:cNvSpPr txBox="1"/>
          <p:nvPr/>
        </p:nvSpPr>
        <p:spPr>
          <a:xfrm>
            <a:off x="1116000" y="3362400"/>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Approach three schoolmates, or members of staff, and ask them, "Why is litter bad?" Did any of them mention one (or more) of the following reasons: it harms wildlife, costs a lot of money to clean up or it can pose a threat to humans?</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585566"/>
            <a:ext cx="422519" cy="426649"/>
          </a:xfrm>
          <a:prstGeom prst="rect">
            <a:avLst/>
          </a:prstGeom>
          <a:noFill/>
          <a:ln>
            <a:noFill/>
          </a:ln>
        </p:spPr>
      </p:pic>
      <p:sp>
        <p:nvSpPr>
          <p:cNvPr id="25" name="TextBox 24"/>
          <p:cNvSpPr txBox="1">
            <a:spLocks/>
          </p:cNvSpPr>
          <p:nvPr/>
        </p:nvSpPr>
        <p:spPr>
          <a:xfrm>
            <a:off x="6346800" y="2506503"/>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
        <p:nvSpPr>
          <p:cNvPr id="27" name="Google Shape;224;p21"/>
          <p:cNvSpPr txBox="1"/>
          <p:nvPr/>
        </p:nvSpPr>
        <p:spPr>
          <a:xfrm>
            <a:off x="1116000" y="247650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Explore your school grounds for a few minutes, are they entirely free of litter (make sure to also look at the perimeters)?</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3</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65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Marine</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placed a ban on balloon releases and glitter?</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Speak to a member of your school's site team, do they only use environmentally-friendly cleaning products in your school?</a:t>
            </a:r>
            <a:endParaRPr sz="130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49" name="Google Shape;249;p22"/>
          <p:cNvPicPr preferRelativeResize="0"/>
          <p:nvPr/>
        </p:nvPicPr>
        <p:blipFill>
          <a:blip r:embed="rId6">
            <a:alphaModFix/>
          </a:blip>
          <a:stretch>
            <a:fillRect/>
          </a:stretch>
        </p:blipFill>
        <p:spPr>
          <a:xfrm>
            <a:off x="561600" y="3797860"/>
            <a:ext cx="422519" cy="426654"/>
          </a:xfrm>
          <a:prstGeom prst="rect">
            <a:avLst/>
          </a:prstGeom>
          <a:noFill/>
          <a:ln>
            <a:noFill/>
          </a:ln>
        </p:spPr>
      </p:pic>
      <p:sp>
        <p:nvSpPr>
          <p:cNvPr id="21" name="Google Shape;247;p22"/>
          <p:cNvSpPr txBox="1"/>
          <p:nvPr/>
        </p:nvSpPr>
        <p:spPr>
          <a:xfrm>
            <a:off x="1116000" y="3718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banned laminating, or does it have a strict laminating policy?</a:t>
            </a:r>
            <a:endParaRPr sz="1300">
              <a:solidFill>
                <a:schemeClr val="dk1"/>
              </a:solidFill>
            </a:endParaRPr>
          </a:p>
        </p:txBody>
      </p:sp>
      <p:sp>
        <p:nvSpPr>
          <p:cNvPr id="29" name="TextBox 28"/>
          <p:cNvSpPr txBox="1">
            <a:spLocks/>
          </p:cNvSpPr>
          <p:nvPr/>
        </p:nvSpPr>
        <p:spPr>
          <a:xfrm>
            <a:off x="6346800" y="37188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0" name="Google Shape;250;p22"/>
          <p:cNvPicPr preferRelativeResize="0"/>
          <p:nvPr/>
        </p:nvPicPr>
        <p:blipFill>
          <a:blip r:embed="rId7">
            <a:alphaModFix/>
          </a:blip>
          <a:stretch>
            <a:fillRect/>
          </a:stretch>
        </p:blipFill>
        <p:spPr>
          <a:xfrm>
            <a:off x="561600" y="4737460"/>
            <a:ext cx="422519" cy="426654"/>
          </a:xfrm>
          <a:prstGeom prst="rect">
            <a:avLst/>
          </a:prstGeom>
          <a:noFill/>
          <a:ln>
            <a:noFill/>
          </a:ln>
        </p:spPr>
      </p:pic>
      <p:sp>
        <p:nvSpPr>
          <p:cNvPr id="22" name="Google Shape;247;p22"/>
          <p:cNvSpPr txBox="1"/>
          <p:nvPr/>
        </p:nvSpPr>
        <p:spPr>
          <a:xfrm>
            <a:off x="1116000" y="46584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organised and completed a beach river or canal clean in the last twelve months?</a:t>
            </a:r>
            <a:endParaRPr sz="1300">
              <a:solidFill>
                <a:schemeClr val="dk1"/>
              </a:solidFill>
            </a:endParaRPr>
          </a:p>
        </p:txBody>
      </p:sp>
      <p:sp>
        <p:nvSpPr>
          <p:cNvPr id="30" name="TextBox 29"/>
          <p:cNvSpPr txBox="1">
            <a:spLocks/>
          </p:cNvSpPr>
          <p:nvPr/>
        </p:nvSpPr>
        <p:spPr>
          <a:xfrm>
            <a:off x="6346800" y="46584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5980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has your school planned any events to raise funds for, or awareness of, marine life conservation?</a:t>
            </a:r>
            <a:endParaRPr sz="130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p:nvPr/>
        </p:nvPicPr>
        <p:blipFill>
          <a:blip r:embed="rId9">
            <a:alphaModFix/>
          </a:blip>
          <a:stretch>
            <a:fillRect/>
          </a:stretch>
        </p:blipFill>
        <p:spPr>
          <a:xfrm>
            <a:off x="561600" y="6616920"/>
            <a:ext cx="422519" cy="426134"/>
          </a:xfrm>
          <a:prstGeom prst="rect">
            <a:avLst/>
          </a:prstGeom>
          <a:noFill/>
          <a:ln>
            <a:noFill/>
          </a:ln>
        </p:spPr>
      </p:pic>
      <p:sp>
        <p:nvSpPr>
          <p:cNvPr id="24" name="Google Shape;247;p22"/>
          <p:cNvSpPr txBox="1"/>
          <p:nvPr/>
        </p:nvSpPr>
        <p:spPr>
          <a:xfrm>
            <a:off x="1116000" y="65376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created any mural or sculptural artworks, to highlight how single-use plastics can harm marine life?</a:t>
            </a:r>
            <a:endParaRPr sz="1300">
              <a:solidFill>
                <a:schemeClr val="dk1"/>
              </a:solidFill>
            </a:endParaRPr>
          </a:p>
        </p:txBody>
      </p:sp>
      <p:sp>
        <p:nvSpPr>
          <p:cNvPr id="32" name="TextBox 31"/>
          <p:cNvSpPr txBox="1">
            <a:spLocks/>
          </p:cNvSpPr>
          <p:nvPr/>
        </p:nvSpPr>
        <p:spPr>
          <a:xfrm>
            <a:off x="6346800" y="65376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p:nvPr/>
        </p:nvPicPr>
        <p:blipFill>
          <a:blip r:embed="rId10">
            <a:alphaModFix/>
          </a:blip>
          <a:stretch>
            <a:fillRect/>
          </a:stretch>
        </p:blipFill>
        <p:spPr>
          <a:xfrm>
            <a:off x="561600" y="7556003"/>
            <a:ext cx="422519" cy="427169"/>
          </a:xfrm>
          <a:prstGeom prst="rect">
            <a:avLst/>
          </a:prstGeom>
          <a:noFill/>
          <a:ln>
            <a:noFill/>
          </a:ln>
        </p:spPr>
      </p:pic>
      <p:sp>
        <p:nvSpPr>
          <p:cNvPr id="25" name="Google Shape;247;p22"/>
          <p:cNvSpPr txBox="1"/>
          <p:nvPr/>
        </p:nvSpPr>
        <p:spPr>
          <a:xfrm>
            <a:off x="1116000" y="7477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Find a teacher in your school (not the Eco-Coordinator) have they taught any lessons on plastic pollution in the last 12 months?</a:t>
            </a:r>
            <a:endParaRPr sz="1300">
              <a:solidFill>
                <a:schemeClr val="dk1"/>
              </a:solidFill>
            </a:endParaRPr>
          </a:p>
        </p:txBody>
      </p:sp>
      <p:sp>
        <p:nvSpPr>
          <p:cNvPr id="33" name="TextBox 32"/>
          <p:cNvSpPr txBox="1">
            <a:spLocks/>
          </p:cNvSpPr>
          <p:nvPr/>
        </p:nvSpPr>
        <p:spPr>
          <a:xfrm>
            <a:off x="6346800" y="7477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82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078480"/>
            <a:ext cx="55968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Seagrass can capture and store carbon </a:t>
            </a:r>
            <a:r>
              <a:rPr lang="en-GB" sz="1600" b="1">
                <a:solidFill>
                  <a:schemeClr val="dk1"/>
                </a:solidFill>
              </a:rPr>
              <a:t>35 times faster</a:t>
            </a:r>
            <a:r>
              <a:rPr lang="en-GB" sz="1600">
                <a:solidFill>
                  <a:schemeClr val="dk1"/>
                </a:solidFill>
              </a:rPr>
              <a:t> than a rainforest – unfortunately </a:t>
            </a:r>
            <a:r>
              <a:rPr lang="en-GB" sz="1600" b="1">
                <a:solidFill>
                  <a:schemeClr val="dk1"/>
                </a:solidFill>
              </a:rPr>
              <a:t>92% </a:t>
            </a:r>
            <a:r>
              <a:rPr lang="en-GB" sz="1600">
                <a:solidFill>
                  <a:schemeClr val="dk1"/>
                </a:solidFill>
              </a:rPr>
              <a:t>of the UK’s seagrass has been lost in the past two centuries. </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Speak to your school's Art Subject Leader, have they stopped the purchase of single-use plastics to be used in art lessons?</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Audit three schoolmate’s packed lunches can you find a reusable alternative to single-use plastics in each? </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657"/>
            <a:ext cx="422519" cy="426649"/>
          </a:xfrm>
          <a:prstGeom prst="rect">
            <a:avLst/>
          </a:prstGeom>
          <a:noFill/>
          <a:ln>
            <a:noFill/>
          </a:ln>
        </p:spPr>
      </p:pic>
      <p:sp>
        <p:nvSpPr>
          <p:cNvPr id="25" name="TextBox 24"/>
          <p:cNvSpPr txBox="1">
            <a:spLocks/>
          </p:cNvSpPr>
          <p:nvPr/>
        </p:nvSpPr>
        <p:spPr>
          <a:xfrm>
            <a:off x="6346800" y="2391594"/>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
        <p:nvSpPr>
          <p:cNvPr id="27" name="Google Shape;224;p21"/>
          <p:cNvSpPr txBox="1"/>
          <p:nvPr/>
        </p:nvSpPr>
        <p:spPr>
          <a:xfrm>
            <a:off x="1116000" y="2131537"/>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Speak to your school canteen staff, have they reduced their use of any single-use plastics in the previous year (e.g., finding alternatives to bottled water, sauce sachets, plastic cutlery or Clingfilm)?</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4</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62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School Grounds</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each classroom in your school have an indoor plant that young people take responsibility for looking after?</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participate in No Mow May, or have an area(s) where grass isn’t cut?</a:t>
            </a:r>
            <a:endParaRPr sz="130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49" name="Google Shape;249;p22"/>
          <p:cNvPicPr preferRelativeResize="0"/>
          <p:nvPr/>
        </p:nvPicPr>
        <p:blipFill>
          <a:blip r:embed="rId6">
            <a:alphaModFix/>
          </a:blip>
          <a:stretch>
            <a:fillRect/>
          </a:stretch>
        </p:blipFill>
        <p:spPr>
          <a:xfrm>
            <a:off x="561600" y="3864535"/>
            <a:ext cx="422519" cy="426654"/>
          </a:xfrm>
          <a:prstGeom prst="rect">
            <a:avLst/>
          </a:prstGeom>
          <a:noFill/>
          <a:ln>
            <a:noFill/>
          </a:ln>
        </p:spPr>
      </p:pic>
      <p:sp>
        <p:nvSpPr>
          <p:cNvPr id="21" name="Google Shape;247;p22"/>
          <p:cNvSpPr txBox="1"/>
          <p:nvPr/>
        </p:nvSpPr>
        <p:spPr>
          <a:xfrm>
            <a:off x="1116000" y="3685462"/>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planted any trees in the last twelve months (this might be in your school grounds, local community, or by donating to a charity who plants trees on your behalf)?</a:t>
            </a:r>
            <a:endParaRPr sz="1300">
              <a:solidFill>
                <a:schemeClr val="dk1"/>
              </a:solidFill>
            </a:endParaRPr>
          </a:p>
        </p:txBody>
      </p:sp>
      <p:sp>
        <p:nvSpPr>
          <p:cNvPr id="29" name="TextBox 28"/>
          <p:cNvSpPr txBox="1">
            <a:spLocks/>
          </p:cNvSpPr>
          <p:nvPr/>
        </p:nvSpPr>
        <p:spPr>
          <a:xfrm>
            <a:off x="6346800" y="378547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0" name="Google Shape;250;p22"/>
          <p:cNvPicPr preferRelativeResize="0"/>
          <p:nvPr/>
        </p:nvPicPr>
        <p:blipFill>
          <a:blip r:embed="rId7">
            <a:alphaModFix/>
          </a:blip>
          <a:stretch>
            <a:fillRect/>
          </a:stretch>
        </p:blipFill>
        <p:spPr>
          <a:xfrm>
            <a:off x="561600" y="4870810"/>
            <a:ext cx="422519" cy="426654"/>
          </a:xfrm>
          <a:prstGeom prst="rect">
            <a:avLst/>
          </a:prstGeom>
          <a:noFill/>
          <a:ln>
            <a:noFill/>
          </a:ln>
        </p:spPr>
      </p:pic>
      <p:sp>
        <p:nvSpPr>
          <p:cNvPr id="22" name="Google Shape;247;p22"/>
          <p:cNvSpPr txBox="1"/>
          <p:nvPr/>
        </p:nvSpPr>
        <p:spPr>
          <a:xfrm>
            <a:off x="1116000" y="489179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an outdoor learning area?</a:t>
            </a:r>
            <a:endParaRPr sz="1300">
              <a:solidFill>
                <a:schemeClr val="dk1"/>
              </a:solidFill>
            </a:endParaRPr>
          </a:p>
        </p:txBody>
      </p:sp>
      <p:sp>
        <p:nvSpPr>
          <p:cNvPr id="30" name="TextBox 29"/>
          <p:cNvSpPr txBox="1">
            <a:spLocks/>
          </p:cNvSpPr>
          <p:nvPr/>
        </p:nvSpPr>
        <p:spPr>
          <a:xfrm>
            <a:off x="6346800" y="479175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1" name="Google Shape;251;p22"/>
          <p:cNvPicPr preferRelativeResize="0"/>
          <p:nvPr/>
        </p:nvPicPr>
        <p:blipFill>
          <a:blip r:embed="rId8">
            <a:alphaModFix/>
          </a:blip>
          <a:stretch>
            <a:fillRect/>
          </a:stretch>
        </p:blipFill>
        <p:spPr>
          <a:xfrm>
            <a:off x="561600" y="5777333"/>
            <a:ext cx="422519" cy="426134"/>
          </a:xfrm>
          <a:prstGeom prst="rect">
            <a:avLst/>
          </a:prstGeom>
          <a:noFill/>
          <a:ln>
            <a:noFill/>
          </a:ln>
        </p:spPr>
      </p:pic>
      <p:sp>
        <p:nvSpPr>
          <p:cNvPr id="23" name="Google Shape;247;p22"/>
          <p:cNvSpPr txBox="1"/>
          <p:nvPr/>
        </p:nvSpPr>
        <p:spPr>
          <a:xfrm>
            <a:off x="1116000" y="5798055"/>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green roof or living wall?</a:t>
            </a:r>
            <a:endParaRPr sz="1300">
              <a:solidFill>
                <a:schemeClr val="dk1"/>
              </a:solidFill>
            </a:endParaRPr>
          </a:p>
        </p:txBody>
      </p:sp>
      <p:sp>
        <p:nvSpPr>
          <p:cNvPr id="31" name="TextBox 30"/>
          <p:cNvSpPr txBox="1">
            <a:spLocks/>
          </p:cNvSpPr>
          <p:nvPr/>
        </p:nvSpPr>
        <p:spPr>
          <a:xfrm>
            <a:off x="6346800" y="5777333"/>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p:nvPr/>
        </p:nvPicPr>
        <p:blipFill>
          <a:blip r:embed="rId9">
            <a:alphaModFix/>
          </a:blip>
          <a:stretch>
            <a:fillRect/>
          </a:stretch>
        </p:blipFill>
        <p:spPr>
          <a:xfrm>
            <a:off x="561600" y="6683596"/>
            <a:ext cx="422519" cy="426134"/>
          </a:xfrm>
          <a:prstGeom prst="rect">
            <a:avLst/>
          </a:prstGeom>
          <a:noFill/>
          <a:ln>
            <a:noFill/>
          </a:ln>
        </p:spPr>
      </p:pic>
      <p:sp>
        <p:nvSpPr>
          <p:cNvPr id="24" name="Google Shape;247;p22"/>
          <p:cNvSpPr txBox="1"/>
          <p:nvPr/>
        </p:nvSpPr>
        <p:spPr>
          <a:xfrm>
            <a:off x="1116000" y="6604291"/>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gardening club, or does it offer gardening lessons?</a:t>
            </a:r>
            <a:endParaRPr sz="1300">
              <a:solidFill>
                <a:schemeClr val="dk1"/>
              </a:solidFill>
            </a:endParaRPr>
          </a:p>
        </p:txBody>
      </p:sp>
      <p:sp>
        <p:nvSpPr>
          <p:cNvPr id="32" name="TextBox 31"/>
          <p:cNvSpPr txBox="1">
            <a:spLocks/>
          </p:cNvSpPr>
          <p:nvPr/>
        </p:nvSpPr>
        <p:spPr>
          <a:xfrm>
            <a:off x="6346800" y="6604276"/>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p:nvPr/>
        </p:nvPicPr>
        <p:blipFill>
          <a:blip r:embed="rId10">
            <a:alphaModFix/>
          </a:blip>
          <a:stretch>
            <a:fillRect/>
          </a:stretch>
        </p:blipFill>
        <p:spPr>
          <a:xfrm>
            <a:off x="561600" y="7589342"/>
            <a:ext cx="422519" cy="427169"/>
          </a:xfrm>
          <a:prstGeom prst="rect">
            <a:avLst/>
          </a:prstGeom>
          <a:noFill/>
          <a:ln>
            <a:noFill/>
          </a:ln>
        </p:spPr>
      </p:pic>
      <p:sp>
        <p:nvSpPr>
          <p:cNvPr id="25" name="Google Shape;247;p22"/>
          <p:cNvSpPr txBox="1"/>
          <p:nvPr/>
        </p:nvSpPr>
        <p:spPr>
          <a:xfrm>
            <a:off x="1116000" y="7610581"/>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greenhouse or </a:t>
            </a:r>
            <a:r>
              <a:rPr lang="en-GB" sz="1300" err="1">
                <a:solidFill>
                  <a:schemeClr val="dk1"/>
                </a:solidFill>
              </a:rPr>
              <a:t>polytunnel</a:t>
            </a:r>
            <a:r>
              <a:rPr lang="en-GB" sz="1300">
                <a:solidFill>
                  <a:schemeClr val="dk1"/>
                </a:solidFill>
              </a:rPr>
              <a:t>?</a:t>
            </a:r>
            <a:endParaRPr sz="1300">
              <a:solidFill>
                <a:schemeClr val="dk1"/>
              </a:solidFill>
            </a:endParaRPr>
          </a:p>
        </p:txBody>
      </p:sp>
      <p:sp>
        <p:nvSpPr>
          <p:cNvPr id="33" name="TextBox 32"/>
          <p:cNvSpPr txBox="1">
            <a:spLocks/>
          </p:cNvSpPr>
          <p:nvPr/>
        </p:nvSpPr>
        <p:spPr>
          <a:xfrm>
            <a:off x="6346800" y="7510539"/>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48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078480"/>
            <a:ext cx="55968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Paris is currently trialling a plan to </a:t>
            </a:r>
            <a:r>
              <a:rPr lang="en-GB" sz="1600" b="1">
                <a:solidFill>
                  <a:schemeClr val="dk1"/>
                </a:solidFill>
              </a:rPr>
              <a:t>make school grounds greener</a:t>
            </a:r>
            <a:r>
              <a:rPr lang="en-GB" sz="1600">
                <a:solidFill>
                  <a:schemeClr val="dk1"/>
                </a:solidFill>
              </a:rPr>
              <a:t> - creating </a:t>
            </a:r>
            <a:r>
              <a:rPr lang="en-GB" sz="1600" b="1">
                <a:solidFill>
                  <a:schemeClr val="dk1"/>
                </a:solidFill>
              </a:rPr>
              <a:t>cool islands</a:t>
            </a:r>
            <a:r>
              <a:rPr lang="en-GB" sz="1600">
                <a:solidFill>
                  <a:schemeClr val="dk1"/>
                </a:solidFill>
              </a:rPr>
              <a:t> </a:t>
            </a:r>
            <a:r>
              <a:rPr lang="en-GB" sz="1600" b="1">
                <a:solidFill>
                  <a:schemeClr val="dk1"/>
                </a:solidFill>
              </a:rPr>
              <a:t>and reducing overall temperatures</a:t>
            </a:r>
            <a:r>
              <a:rPr lang="en-GB" sz="1600">
                <a:solidFill>
                  <a:schemeClr val="dk1"/>
                </a:solidFill>
              </a:rPr>
              <a:t> in the city!</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80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Approach three teachers (not including the Eco-Coordinator), have all three taught a lesson outside in the past twelve months (apart from PE lessons)?</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584628"/>
            <a:ext cx="422519" cy="427169"/>
          </a:xfrm>
          <a:prstGeom prst="rect">
            <a:avLst/>
          </a:prstGeom>
          <a:noFill/>
          <a:ln>
            <a:noFill/>
          </a:ln>
        </p:spPr>
      </p:pic>
      <p:sp>
        <p:nvSpPr>
          <p:cNvPr id="23" name="TextBox 22"/>
          <p:cNvSpPr txBox="1">
            <a:spLocks/>
          </p:cNvSpPr>
          <p:nvPr/>
        </p:nvSpPr>
        <p:spPr>
          <a:xfrm>
            <a:off x="6346800" y="150582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Approach 5 schoolmates, can each of them identify and name a species of plant or tree present on your school grounds?</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585689"/>
            <a:ext cx="422519" cy="426649"/>
          </a:xfrm>
          <a:prstGeom prst="rect">
            <a:avLst/>
          </a:prstGeom>
          <a:noFill/>
          <a:ln>
            <a:noFill/>
          </a:ln>
        </p:spPr>
      </p:pic>
      <p:sp>
        <p:nvSpPr>
          <p:cNvPr id="25" name="TextBox 24"/>
          <p:cNvSpPr txBox="1">
            <a:spLocks/>
          </p:cNvSpPr>
          <p:nvPr/>
        </p:nvSpPr>
        <p:spPr>
          <a:xfrm>
            <a:off x="6346800" y="2506626"/>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7" name="Google Shape;224;p21"/>
          <p:cNvSpPr txBox="1"/>
          <p:nvPr/>
        </p:nvSpPr>
        <p:spPr>
          <a:xfrm>
            <a:off x="1116000" y="2476632"/>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Speak to your site manager, does their team avoid using herbicides and pesticides?</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7</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93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Transport</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safe, dry space to store bicycles and scooters?</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Is the road outside your school a 'School Street,' or have you enquired with your local council about creating one?</a:t>
            </a:r>
            <a:endParaRPr sz="1300" dirty="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pic>
        <p:nvPicPr>
          <p:cNvPr id="249" name="Google Shape;249;p22"/>
          <p:cNvPicPr preferRelativeResize="0"/>
          <p:nvPr/>
        </p:nvPicPr>
        <p:blipFill>
          <a:blip r:embed="rId6">
            <a:alphaModFix/>
          </a:blip>
          <a:stretch>
            <a:fillRect/>
          </a:stretch>
        </p:blipFill>
        <p:spPr>
          <a:xfrm>
            <a:off x="561600" y="3797860"/>
            <a:ext cx="422519" cy="426654"/>
          </a:xfrm>
          <a:prstGeom prst="rect">
            <a:avLst/>
          </a:prstGeom>
          <a:noFill/>
          <a:ln>
            <a:noFill/>
          </a:ln>
        </p:spPr>
      </p:pic>
      <p:sp>
        <p:nvSpPr>
          <p:cNvPr id="21" name="Google Shape;247;p22"/>
          <p:cNvSpPr txBox="1"/>
          <p:nvPr/>
        </p:nvSpPr>
        <p:spPr>
          <a:xfrm>
            <a:off x="1116000" y="3718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car park have an electric vehicle charging point?</a:t>
            </a:r>
            <a:endParaRPr sz="1300">
              <a:solidFill>
                <a:schemeClr val="dk1"/>
              </a:solidFill>
            </a:endParaRPr>
          </a:p>
        </p:txBody>
      </p:sp>
      <p:sp>
        <p:nvSpPr>
          <p:cNvPr id="29" name="TextBox 28"/>
          <p:cNvSpPr txBox="1">
            <a:spLocks/>
          </p:cNvSpPr>
          <p:nvPr/>
        </p:nvSpPr>
        <p:spPr>
          <a:xfrm>
            <a:off x="6346800" y="37188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0" name="Google Shape;250;p22"/>
          <p:cNvPicPr preferRelativeResize="0"/>
          <p:nvPr/>
        </p:nvPicPr>
        <p:blipFill>
          <a:blip r:embed="rId7">
            <a:alphaModFix/>
          </a:blip>
          <a:stretch>
            <a:fillRect/>
          </a:stretch>
        </p:blipFill>
        <p:spPr>
          <a:xfrm>
            <a:off x="561600" y="4737460"/>
            <a:ext cx="422519" cy="426654"/>
          </a:xfrm>
          <a:prstGeom prst="rect">
            <a:avLst/>
          </a:prstGeom>
          <a:noFill/>
          <a:ln>
            <a:noFill/>
          </a:ln>
        </p:spPr>
      </p:pic>
      <p:sp>
        <p:nvSpPr>
          <p:cNvPr id="22" name="Google Shape;247;p22"/>
          <p:cNvSpPr txBox="1"/>
          <p:nvPr/>
        </p:nvSpPr>
        <p:spPr>
          <a:xfrm>
            <a:off x="1116000" y="46584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has your school completed a walk to school week, or any other similar campaign?</a:t>
            </a:r>
            <a:endParaRPr sz="1300">
              <a:solidFill>
                <a:schemeClr val="dk1"/>
              </a:solidFill>
            </a:endParaRPr>
          </a:p>
        </p:txBody>
      </p:sp>
      <p:sp>
        <p:nvSpPr>
          <p:cNvPr id="30" name="TextBox 29"/>
          <p:cNvSpPr txBox="1">
            <a:spLocks/>
          </p:cNvSpPr>
          <p:nvPr/>
        </p:nvSpPr>
        <p:spPr>
          <a:xfrm>
            <a:off x="6346800" y="46584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5980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any of the following schemes: park ‘n’ stride, walking bus or staff car share?</a:t>
            </a:r>
            <a:endParaRPr sz="130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p:nvPr/>
        </p:nvPicPr>
        <p:blipFill>
          <a:blip r:embed="rId9">
            <a:alphaModFix/>
          </a:blip>
          <a:stretch>
            <a:fillRect/>
          </a:stretch>
        </p:blipFill>
        <p:spPr>
          <a:xfrm>
            <a:off x="561600" y="6616920"/>
            <a:ext cx="422519" cy="426134"/>
          </a:xfrm>
          <a:prstGeom prst="rect">
            <a:avLst/>
          </a:prstGeom>
          <a:noFill/>
          <a:ln>
            <a:noFill/>
          </a:ln>
        </p:spPr>
      </p:pic>
      <p:sp>
        <p:nvSpPr>
          <p:cNvPr id="24" name="Google Shape;247;p22"/>
          <p:cNvSpPr txBox="1"/>
          <p:nvPr/>
        </p:nvSpPr>
        <p:spPr>
          <a:xfrm>
            <a:off x="1116000" y="65376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hedge, trees or other vegetation around its boundaries to prevent air pollution in school?</a:t>
            </a:r>
            <a:endParaRPr sz="1300">
              <a:solidFill>
                <a:schemeClr val="dk1"/>
              </a:solidFill>
            </a:endParaRPr>
          </a:p>
        </p:txBody>
      </p:sp>
      <p:sp>
        <p:nvSpPr>
          <p:cNvPr id="32" name="TextBox 31"/>
          <p:cNvSpPr txBox="1">
            <a:spLocks/>
          </p:cNvSpPr>
          <p:nvPr/>
        </p:nvSpPr>
        <p:spPr>
          <a:xfrm>
            <a:off x="6346800" y="65376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p:nvPr/>
        </p:nvPicPr>
        <p:blipFill>
          <a:blip r:embed="rId10">
            <a:alphaModFix/>
          </a:blip>
          <a:stretch>
            <a:fillRect/>
          </a:stretch>
        </p:blipFill>
        <p:spPr>
          <a:xfrm>
            <a:off x="561600" y="7556003"/>
            <a:ext cx="422519" cy="427169"/>
          </a:xfrm>
          <a:prstGeom prst="rect">
            <a:avLst/>
          </a:prstGeom>
          <a:noFill/>
          <a:ln>
            <a:noFill/>
          </a:ln>
        </p:spPr>
      </p:pic>
      <p:sp>
        <p:nvSpPr>
          <p:cNvPr id="25" name="Google Shape;247;p22"/>
          <p:cNvSpPr txBox="1"/>
          <p:nvPr/>
        </p:nvSpPr>
        <p:spPr>
          <a:xfrm>
            <a:off x="1116000" y="7477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provide safety training for cycling, scooting, or walking to school?</a:t>
            </a:r>
            <a:endParaRPr sz="1300">
              <a:solidFill>
                <a:schemeClr val="dk1"/>
              </a:solidFill>
            </a:endParaRPr>
          </a:p>
        </p:txBody>
      </p:sp>
      <p:sp>
        <p:nvSpPr>
          <p:cNvPr id="33" name="TextBox 32"/>
          <p:cNvSpPr txBox="1">
            <a:spLocks/>
          </p:cNvSpPr>
          <p:nvPr/>
        </p:nvSpPr>
        <p:spPr>
          <a:xfrm>
            <a:off x="6346800" y="7477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92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220057"/>
            <a:ext cx="5596800" cy="750945"/>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The nation that cycles most is </a:t>
            </a:r>
            <a:r>
              <a:rPr lang="en-GB" sz="1600" b="1">
                <a:solidFill>
                  <a:schemeClr val="dk1"/>
                </a:solidFill>
              </a:rPr>
              <a:t>Netherlands</a:t>
            </a:r>
            <a:r>
              <a:rPr lang="en-GB" sz="1600">
                <a:solidFill>
                  <a:schemeClr val="dk1"/>
                </a:solidFill>
              </a:rPr>
              <a:t>, in 2019 Dutch people cycled on average </a:t>
            </a:r>
            <a:r>
              <a:rPr lang="en-GB" sz="1600" b="1">
                <a:solidFill>
                  <a:schemeClr val="dk1"/>
                </a:solidFill>
              </a:rPr>
              <a:t>3km per day</a:t>
            </a:r>
            <a:r>
              <a:rPr lang="en-GB" sz="1600">
                <a:solidFill>
                  <a:schemeClr val="dk1"/>
                </a:solidFill>
              </a:rPr>
              <a:t>!</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Our Junior Travel Ambassadors take on this responsibility at school</a:t>
            </a:r>
            <a:endParaRPr dirty="0"/>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80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have a ‘No Idling’ policy for drop-offs and visitors, and has this been communicated to families, visitors and your wider school community in the previous 12 months? </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584628"/>
            <a:ext cx="422519" cy="427169"/>
          </a:xfrm>
          <a:prstGeom prst="rect">
            <a:avLst/>
          </a:prstGeom>
          <a:noFill/>
          <a:ln>
            <a:noFill/>
          </a:ln>
        </p:spPr>
      </p:pic>
      <p:sp>
        <p:nvSpPr>
          <p:cNvPr id="23" name="TextBox 22"/>
          <p:cNvSpPr txBox="1">
            <a:spLocks/>
          </p:cNvSpPr>
          <p:nvPr/>
        </p:nvSpPr>
        <p:spPr>
          <a:xfrm>
            <a:off x="6346800" y="150582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Survey the staffroom, do more than half walk, cycle, scoot or use public transport to get to school?</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585688"/>
            <a:ext cx="422519" cy="426649"/>
          </a:xfrm>
          <a:prstGeom prst="rect">
            <a:avLst/>
          </a:prstGeom>
          <a:noFill/>
          <a:ln>
            <a:noFill/>
          </a:ln>
        </p:spPr>
      </p:pic>
      <p:sp>
        <p:nvSpPr>
          <p:cNvPr id="25" name="TextBox 24"/>
          <p:cNvSpPr txBox="1">
            <a:spLocks/>
          </p:cNvSpPr>
          <p:nvPr/>
        </p:nvSpPr>
        <p:spPr>
          <a:xfrm>
            <a:off x="6346800" y="250662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7" name="Google Shape;224;p21"/>
          <p:cNvSpPr txBox="1"/>
          <p:nvPr/>
        </p:nvSpPr>
        <p:spPr>
          <a:xfrm>
            <a:off x="1116000" y="2476631"/>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Choose a class to survey, do more than half of the class walk, cycle, scoot or use public/school transport to get to school?</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6</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134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Waste</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recycle any difficult-to-recycle items like batteries or crisp packets?</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have pupils worked with the school canteen to identify ways to reduce food waste in your school?</a:t>
            </a:r>
            <a:endParaRPr sz="130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49" name="Google Shape;249;p22"/>
          <p:cNvPicPr preferRelativeResize="0"/>
          <p:nvPr/>
        </p:nvPicPr>
        <p:blipFill>
          <a:blip r:embed="rId6">
            <a:alphaModFix/>
          </a:blip>
          <a:stretch>
            <a:fillRect/>
          </a:stretch>
        </p:blipFill>
        <p:spPr>
          <a:xfrm>
            <a:off x="561600" y="3797860"/>
            <a:ext cx="422519" cy="426654"/>
          </a:xfrm>
          <a:prstGeom prst="rect">
            <a:avLst/>
          </a:prstGeom>
          <a:noFill/>
          <a:ln>
            <a:noFill/>
          </a:ln>
        </p:spPr>
      </p:pic>
      <p:sp>
        <p:nvSpPr>
          <p:cNvPr id="21" name="Google Shape;247;p22"/>
          <p:cNvSpPr txBox="1"/>
          <p:nvPr/>
        </p:nvSpPr>
        <p:spPr>
          <a:xfrm>
            <a:off x="1116000" y="3718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Is your school's food waste composted and when possible is this compost used in the school grounds?</a:t>
            </a:r>
            <a:endParaRPr sz="1300">
              <a:solidFill>
                <a:schemeClr val="dk1"/>
              </a:solidFill>
            </a:endParaRPr>
          </a:p>
        </p:txBody>
      </p:sp>
      <p:sp>
        <p:nvSpPr>
          <p:cNvPr id="29" name="TextBox 28"/>
          <p:cNvSpPr txBox="1">
            <a:spLocks/>
          </p:cNvSpPr>
          <p:nvPr/>
        </p:nvSpPr>
        <p:spPr>
          <a:xfrm>
            <a:off x="6346800" y="37188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pic>
        <p:nvPicPr>
          <p:cNvPr id="250" name="Google Shape;250;p22"/>
          <p:cNvPicPr preferRelativeResize="0"/>
          <p:nvPr/>
        </p:nvPicPr>
        <p:blipFill>
          <a:blip r:embed="rId7">
            <a:alphaModFix/>
          </a:blip>
          <a:stretch>
            <a:fillRect/>
          </a:stretch>
        </p:blipFill>
        <p:spPr>
          <a:xfrm>
            <a:off x="561600" y="4737460"/>
            <a:ext cx="422519" cy="426654"/>
          </a:xfrm>
          <a:prstGeom prst="rect">
            <a:avLst/>
          </a:prstGeom>
          <a:noFill/>
          <a:ln>
            <a:noFill/>
          </a:ln>
        </p:spPr>
      </p:pic>
      <p:sp>
        <p:nvSpPr>
          <p:cNvPr id="22" name="Google Shape;247;p22"/>
          <p:cNvSpPr txBox="1"/>
          <p:nvPr/>
        </p:nvSpPr>
        <p:spPr>
          <a:xfrm>
            <a:off x="1116000" y="46584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has your school organised a second-hand clothes sale?</a:t>
            </a:r>
            <a:endParaRPr sz="1300">
              <a:solidFill>
                <a:schemeClr val="dk1"/>
              </a:solidFill>
            </a:endParaRPr>
          </a:p>
        </p:txBody>
      </p:sp>
      <p:sp>
        <p:nvSpPr>
          <p:cNvPr id="30" name="TextBox 29"/>
          <p:cNvSpPr txBox="1">
            <a:spLocks/>
          </p:cNvSpPr>
          <p:nvPr/>
        </p:nvSpPr>
        <p:spPr>
          <a:xfrm>
            <a:off x="6346800" y="46584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6980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collect and redistribute used uniform?</a:t>
            </a:r>
            <a:endParaRPr sz="130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p:nvPr/>
        </p:nvPicPr>
        <p:blipFill>
          <a:blip r:embed="rId9">
            <a:alphaModFix/>
          </a:blip>
          <a:stretch>
            <a:fillRect/>
          </a:stretch>
        </p:blipFill>
        <p:spPr>
          <a:xfrm>
            <a:off x="561600" y="6616920"/>
            <a:ext cx="422519" cy="426134"/>
          </a:xfrm>
          <a:prstGeom prst="rect">
            <a:avLst/>
          </a:prstGeom>
          <a:noFill/>
          <a:ln>
            <a:noFill/>
          </a:ln>
        </p:spPr>
      </p:pic>
      <p:sp>
        <p:nvSpPr>
          <p:cNvPr id="24" name="Google Shape;247;p22"/>
          <p:cNvSpPr txBox="1"/>
          <p:nvPr/>
        </p:nvSpPr>
        <p:spPr>
          <a:xfrm>
            <a:off x="1116000" y="65376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book, stationery or revision guide exchange? </a:t>
            </a:r>
            <a:endParaRPr sz="1300">
              <a:solidFill>
                <a:schemeClr val="dk1"/>
              </a:solidFill>
            </a:endParaRPr>
          </a:p>
        </p:txBody>
      </p:sp>
      <p:sp>
        <p:nvSpPr>
          <p:cNvPr id="32" name="TextBox 31"/>
          <p:cNvSpPr txBox="1">
            <a:spLocks/>
          </p:cNvSpPr>
          <p:nvPr/>
        </p:nvSpPr>
        <p:spPr>
          <a:xfrm>
            <a:off x="6346800" y="65376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p:nvPr/>
        </p:nvPicPr>
        <p:blipFill>
          <a:blip r:embed="rId10">
            <a:alphaModFix/>
          </a:blip>
          <a:stretch>
            <a:fillRect/>
          </a:stretch>
        </p:blipFill>
        <p:spPr>
          <a:xfrm>
            <a:off x="561600" y="7556003"/>
            <a:ext cx="422519" cy="427169"/>
          </a:xfrm>
          <a:prstGeom prst="rect">
            <a:avLst/>
          </a:prstGeom>
          <a:noFill/>
          <a:ln>
            <a:noFill/>
          </a:ln>
        </p:spPr>
      </p:pic>
      <p:sp>
        <p:nvSpPr>
          <p:cNvPr id="25" name="Google Shape;247;p22"/>
          <p:cNvSpPr txBox="1"/>
          <p:nvPr/>
        </p:nvSpPr>
        <p:spPr>
          <a:xfrm>
            <a:off x="1116000" y="75772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send letters home via e-mail or app by default?</a:t>
            </a:r>
            <a:endParaRPr sz="1300">
              <a:solidFill>
                <a:schemeClr val="dk1"/>
              </a:solidFill>
            </a:endParaRPr>
          </a:p>
        </p:txBody>
      </p:sp>
      <p:sp>
        <p:nvSpPr>
          <p:cNvPr id="33" name="TextBox 32"/>
          <p:cNvSpPr txBox="1">
            <a:spLocks/>
          </p:cNvSpPr>
          <p:nvPr/>
        </p:nvSpPr>
        <p:spPr>
          <a:xfrm>
            <a:off x="6346800" y="7477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31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220057"/>
            <a:ext cx="5596800" cy="750945"/>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The UK generated </a:t>
            </a:r>
            <a:r>
              <a:rPr lang="en-GB" sz="1600" b="1">
                <a:solidFill>
                  <a:schemeClr val="dk1"/>
                </a:solidFill>
              </a:rPr>
              <a:t>222.2 million tonnes </a:t>
            </a:r>
            <a:r>
              <a:rPr lang="en-GB" sz="1600">
                <a:solidFill>
                  <a:schemeClr val="dk1"/>
                </a:solidFill>
              </a:rPr>
              <a:t>of waste in 2018, England was responsible for 84% of this. </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Are recycling bins clearly labelled with signs or posters showing what can and can’t be recycled in school?</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27" name="Google Shape;227;p21"/>
          <p:cNvPicPr preferRelativeResize="0"/>
          <p:nvPr/>
        </p:nvPicPr>
        <p:blipFill>
          <a:blip r:embed="rId7">
            <a:alphaModFix/>
          </a:blip>
          <a:stretch>
            <a:fillRect/>
          </a:stretch>
        </p:blipFill>
        <p:spPr>
          <a:xfrm>
            <a:off x="561600" y="3586488"/>
            <a:ext cx="422519" cy="426649"/>
          </a:xfrm>
          <a:prstGeom prst="rect">
            <a:avLst/>
          </a:prstGeom>
          <a:noFill/>
          <a:ln>
            <a:noFill/>
          </a:ln>
        </p:spPr>
      </p:pic>
      <p:sp>
        <p:nvSpPr>
          <p:cNvPr id="24" name="TextBox 23"/>
          <p:cNvSpPr txBox="1">
            <a:spLocks/>
          </p:cNvSpPr>
          <p:nvPr/>
        </p:nvSpPr>
        <p:spPr>
          <a:xfrm>
            <a:off x="6346800" y="350742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6" name="Google Shape;224;p21"/>
          <p:cNvSpPr txBox="1"/>
          <p:nvPr/>
        </p:nvSpPr>
        <p:spPr>
          <a:xfrm>
            <a:off x="1116000" y="336240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Has your school tried to reduce its use of paper, for example through printing on both sides, tracking photocopying, adding a release code to the photocopier or limiting the use of worksheets?</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657"/>
            <a:ext cx="422519" cy="426649"/>
          </a:xfrm>
          <a:prstGeom prst="rect">
            <a:avLst/>
          </a:prstGeom>
          <a:noFill/>
          <a:ln>
            <a:noFill/>
          </a:ln>
        </p:spPr>
      </p:pic>
      <p:sp>
        <p:nvSpPr>
          <p:cNvPr id="25" name="TextBox 24"/>
          <p:cNvSpPr txBox="1">
            <a:spLocks/>
          </p:cNvSpPr>
          <p:nvPr/>
        </p:nvSpPr>
        <p:spPr>
          <a:xfrm>
            <a:off x="6346800" y="23915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
        <p:nvSpPr>
          <p:cNvPr id="27" name="Google Shape;224;p21"/>
          <p:cNvSpPr txBox="1"/>
          <p:nvPr/>
        </p:nvSpPr>
        <p:spPr>
          <a:xfrm>
            <a:off x="1116000" y="23616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Spot check three recycling bins in your school, do all three have the correct items in?</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79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9"/>
        <p:cNvGrpSpPr/>
        <p:nvPr/>
      </p:nvGrpSpPr>
      <p:grpSpPr>
        <a:xfrm>
          <a:off x="0" y="0"/>
          <a:ext cx="0" cy="0"/>
          <a:chOff x="0" y="0"/>
          <a:chExt cx="0" cy="0"/>
        </a:xfrm>
      </p:grpSpPr>
      <p:sp>
        <p:nvSpPr>
          <p:cNvPr id="70" name="Google Shape;70;p14"/>
          <p:cNvSpPr txBox="1"/>
          <p:nvPr/>
        </p:nvSpPr>
        <p:spPr>
          <a:xfrm>
            <a:off x="6369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Biodiversity</a:t>
            </a:r>
            <a:endParaRPr sz="4800"/>
          </a:p>
        </p:txBody>
      </p:sp>
      <p:cxnSp>
        <p:nvCxnSpPr>
          <p:cNvPr id="85" name="Google Shape;85;p14"/>
          <p:cNvCxnSpPr/>
          <p:nvPr/>
        </p:nvCxnSpPr>
        <p:spPr>
          <a:xfrm rot="10800000">
            <a:off x="666850" y="2363045"/>
            <a:ext cx="5638800" cy="0"/>
          </a:xfrm>
          <a:prstGeom prst="straightConnector1">
            <a:avLst/>
          </a:prstGeom>
          <a:noFill/>
          <a:ln w="19050" cap="flat" cmpd="sng">
            <a:solidFill>
              <a:srgbClr val="EA5A12"/>
            </a:solidFill>
            <a:prstDash val="solid"/>
            <a:round/>
            <a:headEnd type="none" w="med" len="med"/>
            <a:tailEnd type="none" w="med" len="med"/>
          </a:ln>
        </p:spPr>
      </p:cxnSp>
      <p:sp>
        <p:nvSpPr>
          <p:cNvPr id="71" name="Google Shape;71;p14"/>
          <p:cNvSpPr txBox="1"/>
          <p:nvPr/>
        </p:nvSpPr>
        <p:spPr>
          <a:xfrm>
            <a:off x="1114425" y="2779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grounds provide habitats to encourage insect life, for example bug hotels, log piles, rock piles or leaf piles?</a:t>
            </a:r>
            <a:endParaRPr sz="1300">
              <a:solidFill>
                <a:schemeClr val="dk1"/>
              </a:solidFill>
            </a:endParaRPr>
          </a:p>
        </p:txBody>
      </p:sp>
      <p:pic>
        <p:nvPicPr>
          <p:cNvPr id="72" name="Google Shape;72;p14"/>
          <p:cNvPicPr preferRelativeResize="0"/>
          <p:nvPr/>
        </p:nvPicPr>
        <p:blipFill>
          <a:blip r:embed="rId4">
            <a:alphaModFix/>
          </a:blip>
          <a:stretch>
            <a:fillRect/>
          </a:stretch>
        </p:blipFill>
        <p:spPr>
          <a:xfrm>
            <a:off x="561974" y="2858260"/>
            <a:ext cx="422519" cy="426654"/>
          </a:xfrm>
          <a:prstGeom prst="rect">
            <a:avLst/>
          </a:prstGeom>
          <a:noFill/>
          <a:ln>
            <a:noFill/>
          </a:ln>
        </p:spPr>
      </p:pic>
      <p:sp>
        <p:nvSpPr>
          <p:cNvPr id="3" name="TextBox 2"/>
          <p:cNvSpPr txBox="1">
            <a:spLocks/>
          </p:cNvSpPr>
          <p:nvPr/>
        </p:nvSpPr>
        <p:spPr>
          <a:xfrm>
            <a:off x="6347100" y="2779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73" name="Google Shape;73;p14"/>
          <p:cNvPicPr preferRelativeResize="0"/>
          <p:nvPr/>
        </p:nvPicPr>
        <p:blipFill>
          <a:blip r:embed="rId5">
            <a:alphaModFix/>
          </a:blip>
          <a:stretch>
            <a:fillRect/>
          </a:stretch>
        </p:blipFill>
        <p:spPr>
          <a:xfrm>
            <a:off x="561974" y="3864238"/>
            <a:ext cx="422519" cy="426654"/>
          </a:xfrm>
          <a:prstGeom prst="rect">
            <a:avLst/>
          </a:prstGeom>
          <a:noFill/>
          <a:ln>
            <a:noFill/>
          </a:ln>
        </p:spPr>
      </p:pic>
      <p:sp>
        <p:nvSpPr>
          <p:cNvPr id="24" name="Google Shape;71;p14"/>
          <p:cNvSpPr txBox="1"/>
          <p:nvPr/>
        </p:nvSpPr>
        <p:spPr>
          <a:xfrm>
            <a:off x="1114425" y="3685165"/>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grounds provide homes and support for birds and animals, for example bird houses, bat boxes, hedgehog highways or bird baths?</a:t>
            </a:r>
            <a:endParaRPr sz="1300">
              <a:solidFill>
                <a:schemeClr val="dk1"/>
              </a:solidFill>
            </a:endParaRPr>
          </a:p>
        </p:txBody>
      </p:sp>
      <p:sp>
        <p:nvSpPr>
          <p:cNvPr id="30" name="TextBox 29"/>
          <p:cNvSpPr txBox="1">
            <a:spLocks/>
          </p:cNvSpPr>
          <p:nvPr/>
        </p:nvSpPr>
        <p:spPr>
          <a:xfrm>
            <a:off x="6347100" y="3785178"/>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74" name="Google Shape;74;p14"/>
          <p:cNvPicPr preferRelativeResize="0"/>
          <p:nvPr/>
        </p:nvPicPr>
        <p:blipFill>
          <a:blip r:embed="rId6">
            <a:alphaModFix/>
          </a:blip>
          <a:stretch>
            <a:fillRect/>
          </a:stretch>
        </p:blipFill>
        <p:spPr>
          <a:xfrm>
            <a:off x="561974" y="4870215"/>
            <a:ext cx="422519" cy="426654"/>
          </a:xfrm>
          <a:prstGeom prst="rect">
            <a:avLst/>
          </a:prstGeom>
          <a:noFill/>
          <a:ln>
            <a:noFill/>
          </a:ln>
        </p:spPr>
      </p:pic>
      <p:sp>
        <p:nvSpPr>
          <p:cNvPr id="25" name="Google Shape;71;p14"/>
          <p:cNvSpPr txBox="1"/>
          <p:nvPr/>
        </p:nvSpPr>
        <p:spPr>
          <a:xfrm>
            <a:off x="1114425" y="4791170"/>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grounds have bird (or other) animal feeders and are they checked and topped up regularly?</a:t>
            </a:r>
            <a:endParaRPr sz="1300">
              <a:solidFill>
                <a:schemeClr val="dk1"/>
              </a:solidFill>
            </a:endParaRPr>
          </a:p>
        </p:txBody>
      </p:sp>
      <p:sp>
        <p:nvSpPr>
          <p:cNvPr id="31" name="TextBox 30"/>
          <p:cNvSpPr txBox="1">
            <a:spLocks/>
          </p:cNvSpPr>
          <p:nvPr/>
        </p:nvSpPr>
        <p:spPr>
          <a:xfrm>
            <a:off x="6347100" y="479115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75" name="Google Shape;75;p14"/>
          <p:cNvPicPr preferRelativeResize="0"/>
          <p:nvPr/>
        </p:nvPicPr>
        <p:blipFill>
          <a:blip r:embed="rId7">
            <a:alphaModFix/>
          </a:blip>
          <a:stretch>
            <a:fillRect/>
          </a:stretch>
        </p:blipFill>
        <p:spPr>
          <a:xfrm>
            <a:off x="561974" y="5776440"/>
            <a:ext cx="422519" cy="426134"/>
          </a:xfrm>
          <a:prstGeom prst="rect">
            <a:avLst/>
          </a:prstGeom>
          <a:noFill/>
          <a:ln>
            <a:noFill/>
          </a:ln>
        </p:spPr>
      </p:pic>
      <p:sp>
        <p:nvSpPr>
          <p:cNvPr id="26" name="Google Shape;71;p14"/>
          <p:cNvSpPr txBox="1"/>
          <p:nvPr/>
        </p:nvSpPr>
        <p:spPr>
          <a:xfrm>
            <a:off x="1114425" y="569713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grounds have any dedicated wildflower, meadow or rewilding areas to support biodiversity?</a:t>
            </a:r>
            <a:endParaRPr sz="1300">
              <a:solidFill>
                <a:schemeClr val="dk1"/>
              </a:solidFill>
            </a:endParaRPr>
          </a:p>
        </p:txBody>
      </p:sp>
      <p:sp>
        <p:nvSpPr>
          <p:cNvPr id="32" name="TextBox 31"/>
          <p:cNvSpPr txBox="1">
            <a:spLocks/>
          </p:cNvSpPr>
          <p:nvPr/>
        </p:nvSpPr>
        <p:spPr>
          <a:xfrm>
            <a:off x="6347100" y="569712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76" name="Google Shape;76;p14"/>
          <p:cNvPicPr preferRelativeResize="0"/>
          <p:nvPr/>
        </p:nvPicPr>
        <p:blipFill>
          <a:blip r:embed="rId8">
            <a:alphaModFix/>
          </a:blip>
          <a:stretch>
            <a:fillRect/>
          </a:stretch>
        </p:blipFill>
        <p:spPr>
          <a:xfrm>
            <a:off x="561974" y="6682405"/>
            <a:ext cx="422519" cy="426134"/>
          </a:xfrm>
          <a:prstGeom prst="rect">
            <a:avLst/>
          </a:prstGeom>
          <a:noFill/>
          <a:ln>
            <a:noFill/>
          </a:ln>
        </p:spPr>
      </p:pic>
      <p:sp>
        <p:nvSpPr>
          <p:cNvPr id="27" name="Google Shape;71;p14"/>
          <p:cNvSpPr txBox="1"/>
          <p:nvPr/>
        </p:nvSpPr>
        <p:spPr>
          <a:xfrm>
            <a:off x="1114425" y="6603100"/>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plants in your grounds chosen specifically to support biodiversity, for example bee-friendly lavender?</a:t>
            </a:r>
            <a:endParaRPr sz="1300">
              <a:solidFill>
                <a:schemeClr val="dk1"/>
              </a:solidFill>
            </a:endParaRPr>
          </a:p>
        </p:txBody>
      </p:sp>
      <p:sp>
        <p:nvSpPr>
          <p:cNvPr id="33" name="TextBox 32"/>
          <p:cNvSpPr txBox="1">
            <a:spLocks/>
          </p:cNvSpPr>
          <p:nvPr/>
        </p:nvSpPr>
        <p:spPr>
          <a:xfrm>
            <a:off x="6347100" y="660308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77" name="Google Shape;77;p14"/>
          <p:cNvPicPr preferRelativeResize="0"/>
          <p:nvPr/>
        </p:nvPicPr>
        <p:blipFill>
          <a:blip r:embed="rId9">
            <a:alphaModFix/>
          </a:blip>
          <a:stretch>
            <a:fillRect/>
          </a:stretch>
        </p:blipFill>
        <p:spPr>
          <a:xfrm>
            <a:off x="561974" y="7587853"/>
            <a:ext cx="422519" cy="427169"/>
          </a:xfrm>
          <a:prstGeom prst="rect">
            <a:avLst/>
          </a:prstGeom>
          <a:noFill/>
          <a:ln>
            <a:noFill/>
          </a:ln>
        </p:spPr>
      </p:pic>
      <p:sp>
        <p:nvSpPr>
          <p:cNvPr id="28" name="Google Shape;71;p14"/>
          <p:cNvSpPr txBox="1"/>
          <p:nvPr/>
        </p:nvSpPr>
        <p:spPr>
          <a:xfrm>
            <a:off x="1114425" y="760909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grounds have a pond or mini-pond?</a:t>
            </a:r>
            <a:endParaRPr sz="1300">
              <a:solidFill>
                <a:schemeClr val="dk1"/>
              </a:solidFill>
            </a:endParaRPr>
          </a:p>
        </p:txBody>
      </p:sp>
      <p:sp>
        <p:nvSpPr>
          <p:cNvPr id="34" name="TextBox 33"/>
          <p:cNvSpPr txBox="1">
            <a:spLocks/>
          </p:cNvSpPr>
          <p:nvPr/>
        </p:nvSpPr>
        <p:spPr>
          <a:xfrm>
            <a:off x="6347100" y="750905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87" name="Google Shape;87;p14"/>
          <p:cNvPicPr preferRelativeResize="0"/>
          <p:nvPr/>
        </p:nvPicPr>
        <p:blipFill>
          <a:blip r:embed="rId10">
            <a:alphaModFix/>
          </a:blip>
          <a:stretch>
            <a:fillRect/>
          </a:stretch>
        </p:blipFill>
        <p:spPr>
          <a:xfrm>
            <a:off x="561974" y="8693859"/>
            <a:ext cx="422519" cy="427169"/>
          </a:xfrm>
          <a:prstGeom prst="rect">
            <a:avLst/>
          </a:prstGeom>
          <a:noFill/>
          <a:ln>
            <a:noFill/>
          </a:ln>
        </p:spPr>
      </p:pic>
      <p:sp>
        <p:nvSpPr>
          <p:cNvPr id="29" name="Google Shape;71;p14"/>
          <p:cNvSpPr txBox="1"/>
          <p:nvPr/>
        </p:nvSpPr>
        <p:spPr>
          <a:xfrm>
            <a:off x="1114425" y="8415016"/>
            <a:ext cx="5025900" cy="98485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During the last year, has your school provided advice to families on supporting biodiversity at home, for example looking for Rainforest Alliance certified products whilst shopping or instructions for creating homemade bug hotels?</a:t>
            </a:r>
            <a:endParaRPr sz="1300">
              <a:solidFill>
                <a:schemeClr val="dk1"/>
              </a:solidFill>
            </a:endParaRPr>
          </a:p>
        </p:txBody>
      </p:sp>
      <p:sp>
        <p:nvSpPr>
          <p:cNvPr id="35" name="TextBox 34"/>
          <p:cNvSpPr txBox="1">
            <a:spLocks/>
          </p:cNvSpPr>
          <p:nvPr/>
        </p:nvSpPr>
        <p:spPr>
          <a:xfrm>
            <a:off x="6347100" y="8615056"/>
            <a:ext cx="576000" cy="584775"/>
          </a:xfrm>
          <a:prstGeom prst="rect">
            <a:avLst/>
          </a:prstGeom>
          <a:noFill/>
          <a:ln w="12700">
            <a:solidFill>
              <a:schemeClr val="tx1"/>
            </a:solidFill>
          </a:ln>
        </p:spPr>
        <p:txBody>
          <a:bodyPr wrap="square" rtlCol="0" anchor="ctr" anchorCtr="0">
            <a:noAutofit/>
          </a:bodyPr>
          <a:lstStyle/>
          <a:p>
            <a:pPr algn="ctr"/>
            <a:r>
              <a:rPr lang="en-GB" sz="3200" dirty="0" smtClean="0">
                <a:latin typeface="Arial" panose="020B0604020202020204" pitchFamily="34" charset="0"/>
                <a:cs typeface="Arial" panose="020B0604020202020204" pitchFamily="34" charset="0"/>
              </a:rPr>
              <a:t>Y</a:t>
            </a:r>
            <a:endParaRPr lang="en-GB" sz="3200" dirty="0">
              <a:latin typeface="Arial" panose="020B0604020202020204" pitchFamily="34" charset="0"/>
              <a:cs typeface="Arial" panose="020B0604020202020204" pitchFamily="34" charset="0"/>
            </a:endParaRPr>
          </a:p>
        </p:txBody>
      </p:sp>
      <p:sp>
        <p:nvSpPr>
          <p:cNvPr id="13" name="TextBox 12"/>
          <p:cNvSpPr txBox="1"/>
          <p:nvPr/>
        </p:nvSpPr>
        <p:spPr>
          <a:xfrm>
            <a:off x="6210043" y="2209156"/>
            <a:ext cx="850113" cy="307777"/>
          </a:xfrm>
          <a:prstGeom prst="rect">
            <a:avLst/>
          </a:prstGeom>
          <a:noFill/>
        </p:spPr>
        <p:txBody>
          <a:bodyPr wrap="square" rtlCol="0">
            <a:spAutoFit/>
          </a:bodyPr>
          <a:lstStyle/>
          <a:p>
            <a:pPr algn="ctr"/>
            <a:r>
              <a:rPr lang="en-GB"/>
              <a:t>Y/N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Water</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water-butt?</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63" name="Google Shape;263;p22"/>
          <p:cNvPicPr preferRelativeResize="0"/>
          <p:nvPr/>
        </p:nvPicPr>
        <p:blipFill>
          <a:blip r:embed="rId5">
            <a:alphaModFix/>
          </a:blip>
          <a:stretch>
            <a:fillRect/>
          </a:stretch>
        </p:blipFill>
        <p:spPr>
          <a:xfrm>
            <a:off x="561600" y="8595623"/>
            <a:ext cx="422519" cy="427169"/>
          </a:xfrm>
          <a:prstGeom prst="rect">
            <a:avLst/>
          </a:prstGeom>
          <a:noFill/>
          <a:ln>
            <a:noFill/>
          </a:ln>
        </p:spPr>
      </p:pic>
      <p:sp>
        <p:nvSpPr>
          <p:cNvPr id="26" name="Google Shape;247;p22"/>
          <p:cNvSpPr txBox="1"/>
          <p:nvPr/>
        </p:nvSpPr>
        <p:spPr>
          <a:xfrm>
            <a:off x="1116000" y="8416807"/>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pupils (or your school's site manager) checked your school site for water leaks in the last three months and have any identified leaks been fixed?</a:t>
            </a:r>
            <a:endParaRPr sz="1300">
              <a:solidFill>
                <a:schemeClr val="dk1"/>
              </a:solidFill>
            </a:endParaRPr>
          </a:p>
        </p:txBody>
      </p:sp>
      <p:sp>
        <p:nvSpPr>
          <p:cNvPr id="28" name="TextBox 27"/>
          <p:cNvSpPr txBox="1">
            <a:spLocks/>
          </p:cNvSpPr>
          <p:nvPr/>
        </p:nvSpPr>
        <p:spPr>
          <a:xfrm>
            <a:off x="6346800" y="851682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49" name="Google Shape;249;p22"/>
          <p:cNvPicPr preferRelativeResize="0"/>
          <p:nvPr/>
        </p:nvPicPr>
        <p:blipFill>
          <a:blip r:embed="rId6">
            <a:alphaModFix/>
          </a:blip>
          <a:stretch>
            <a:fillRect/>
          </a:stretch>
        </p:blipFill>
        <p:spPr>
          <a:xfrm>
            <a:off x="561600" y="3797862"/>
            <a:ext cx="422519" cy="426654"/>
          </a:xfrm>
          <a:prstGeom prst="rect">
            <a:avLst/>
          </a:prstGeom>
          <a:noFill/>
          <a:ln>
            <a:noFill/>
          </a:ln>
        </p:spPr>
      </p:pic>
      <p:sp>
        <p:nvSpPr>
          <p:cNvPr id="21" name="Google Shape;247;p22"/>
          <p:cNvSpPr txBox="1"/>
          <p:nvPr/>
        </p:nvSpPr>
        <p:spPr>
          <a:xfrm>
            <a:off x="1116000" y="3618789"/>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any of the following water-saving devices: reduced flush toilets, water hippos, tap inserts, flush controls, self-closing taps?</a:t>
            </a:r>
            <a:endParaRPr sz="1300">
              <a:solidFill>
                <a:schemeClr val="dk1"/>
              </a:solidFill>
            </a:endParaRPr>
          </a:p>
        </p:txBody>
      </p:sp>
      <p:sp>
        <p:nvSpPr>
          <p:cNvPr id="29" name="TextBox 28"/>
          <p:cNvSpPr txBox="1">
            <a:spLocks/>
          </p:cNvSpPr>
          <p:nvPr/>
        </p:nvSpPr>
        <p:spPr>
          <a:xfrm>
            <a:off x="6346800" y="3718802"/>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0" name="Google Shape;250;p22"/>
          <p:cNvPicPr preferRelativeResize="0"/>
          <p:nvPr/>
        </p:nvPicPr>
        <p:blipFill>
          <a:blip r:embed="rId7">
            <a:alphaModFix/>
          </a:blip>
          <a:stretch>
            <a:fillRect/>
          </a:stretch>
        </p:blipFill>
        <p:spPr>
          <a:xfrm>
            <a:off x="561600" y="4837476"/>
            <a:ext cx="422519" cy="426654"/>
          </a:xfrm>
          <a:prstGeom prst="rect">
            <a:avLst/>
          </a:prstGeom>
          <a:noFill/>
          <a:ln>
            <a:noFill/>
          </a:ln>
        </p:spPr>
      </p:pic>
      <p:sp>
        <p:nvSpPr>
          <p:cNvPr id="22" name="Google Shape;247;p22"/>
          <p:cNvSpPr txBox="1"/>
          <p:nvPr/>
        </p:nvSpPr>
        <p:spPr>
          <a:xfrm>
            <a:off x="1116000" y="4658403"/>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year has your school been in touch with your water supplier to visit their sites, or invite them to deliver an assembly or online session in your school?</a:t>
            </a:r>
            <a:endParaRPr sz="1300">
              <a:solidFill>
                <a:schemeClr val="dk1"/>
              </a:solidFill>
            </a:endParaRPr>
          </a:p>
        </p:txBody>
      </p:sp>
      <p:sp>
        <p:nvSpPr>
          <p:cNvPr id="30" name="TextBox 29"/>
          <p:cNvSpPr txBox="1">
            <a:spLocks/>
          </p:cNvSpPr>
          <p:nvPr/>
        </p:nvSpPr>
        <p:spPr>
          <a:xfrm>
            <a:off x="6346800" y="4758416"/>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1" name="Google Shape;251;p22"/>
          <p:cNvPicPr preferRelativeResize="0"/>
          <p:nvPr/>
        </p:nvPicPr>
        <p:blipFill>
          <a:blip r:embed="rId8">
            <a:alphaModFix/>
          </a:blip>
          <a:stretch>
            <a:fillRect/>
          </a:stretch>
        </p:blipFill>
        <p:spPr>
          <a:xfrm>
            <a:off x="561600" y="5777337"/>
            <a:ext cx="422519" cy="426134"/>
          </a:xfrm>
          <a:prstGeom prst="rect">
            <a:avLst/>
          </a:prstGeom>
          <a:noFill/>
          <a:ln>
            <a:noFill/>
          </a:ln>
        </p:spPr>
      </p:pic>
      <p:sp>
        <p:nvSpPr>
          <p:cNvPr id="23" name="Google Shape;247;p22"/>
          <p:cNvSpPr txBox="1"/>
          <p:nvPr/>
        </p:nvSpPr>
        <p:spPr>
          <a:xfrm>
            <a:off x="1116000" y="5698032"/>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school toilets have posters reminding people to turn off the taps?</a:t>
            </a:r>
            <a:endParaRPr sz="1300">
              <a:solidFill>
                <a:schemeClr val="dk1"/>
              </a:solidFill>
            </a:endParaRPr>
          </a:p>
        </p:txBody>
      </p:sp>
      <p:sp>
        <p:nvSpPr>
          <p:cNvPr id="31" name="TextBox 30"/>
          <p:cNvSpPr txBox="1">
            <a:spLocks/>
          </p:cNvSpPr>
          <p:nvPr/>
        </p:nvSpPr>
        <p:spPr>
          <a:xfrm>
            <a:off x="6346800" y="5698017"/>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p:nvPr/>
        </p:nvPicPr>
        <p:blipFill>
          <a:blip r:embed="rId9">
            <a:alphaModFix/>
          </a:blip>
          <a:stretch>
            <a:fillRect/>
          </a:stretch>
        </p:blipFill>
        <p:spPr>
          <a:xfrm>
            <a:off x="561600" y="6716939"/>
            <a:ext cx="422519" cy="426134"/>
          </a:xfrm>
          <a:prstGeom prst="rect">
            <a:avLst/>
          </a:prstGeom>
          <a:noFill/>
          <a:ln>
            <a:noFill/>
          </a:ln>
        </p:spPr>
      </p:pic>
      <p:sp>
        <p:nvSpPr>
          <p:cNvPr id="24" name="Google Shape;247;p22"/>
          <p:cNvSpPr txBox="1"/>
          <p:nvPr/>
        </p:nvSpPr>
        <p:spPr>
          <a:xfrm>
            <a:off x="1116000" y="6537606"/>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include water-saving tips in e-newsletters or other communications, so pupils and families can save water at home?</a:t>
            </a:r>
            <a:endParaRPr sz="1300">
              <a:solidFill>
                <a:schemeClr val="dk1"/>
              </a:solidFill>
            </a:endParaRPr>
          </a:p>
        </p:txBody>
      </p:sp>
      <p:sp>
        <p:nvSpPr>
          <p:cNvPr id="32" name="TextBox 31"/>
          <p:cNvSpPr txBox="1">
            <a:spLocks/>
          </p:cNvSpPr>
          <p:nvPr/>
        </p:nvSpPr>
        <p:spPr>
          <a:xfrm>
            <a:off x="6346800" y="6637619"/>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p:nvPr/>
        </p:nvPicPr>
        <p:blipFill>
          <a:blip r:embed="rId10">
            <a:alphaModFix/>
          </a:blip>
          <a:stretch>
            <a:fillRect/>
          </a:stretch>
        </p:blipFill>
        <p:spPr>
          <a:xfrm>
            <a:off x="561600" y="7656023"/>
            <a:ext cx="422519" cy="427169"/>
          </a:xfrm>
          <a:prstGeom prst="rect">
            <a:avLst/>
          </a:prstGeom>
          <a:noFill/>
          <a:ln>
            <a:noFill/>
          </a:ln>
        </p:spPr>
      </p:pic>
      <p:sp>
        <p:nvSpPr>
          <p:cNvPr id="25" name="Google Shape;247;p22"/>
          <p:cNvSpPr txBox="1"/>
          <p:nvPr/>
        </p:nvSpPr>
        <p:spPr>
          <a:xfrm>
            <a:off x="1116000" y="757723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12 months, has your school ever fundraised for water-based charities like Water Aid?</a:t>
            </a:r>
            <a:endParaRPr sz="1300">
              <a:solidFill>
                <a:schemeClr val="dk1"/>
              </a:solidFill>
            </a:endParaRPr>
          </a:p>
        </p:txBody>
      </p:sp>
      <p:sp>
        <p:nvSpPr>
          <p:cNvPr id="33" name="TextBox 32"/>
          <p:cNvSpPr txBox="1">
            <a:spLocks/>
          </p:cNvSpPr>
          <p:nvPr/>
        </p:nvSpPr>
        <p:spPr>
          <a:xfrm>
            <a:off x="6346800" y="757722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67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358980"/>
            <a:ext cx="5596800" cy="467790"/>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A dripping tap can waste up to </a:t>
            </a:r>
            <a:r>
              <a:rPr lang="en-GB" sz="1600" b="1">
                <a:solidFill>
                  <a:schemeClr val="dk1"/>
                </a:solidFill>
              </a:rPr>
              <a:t>95 litres </a:t>
            </a:r>
            <a:r>
              <a:rPr lang="en-GB" sz="1600">
                <a:solidFill>
                  <a:schemeClr val="dk1"/>
                </a:solidFill>
              </a:rPr>
              <a:t>of water a day. </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 toilets in your school have hand dryers instead of paper towels?</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27" name="Google Shape;227;p21"/>
          <p:cNvPicPr preferRelativeResize="0"/>
          <p:nvPr/>
        </p:nvPicPr>
        <p:blipFill>
          <a:blip r:embed="rId7">
            <a:alphaModFix/>
          </a:blip>
          <a:stretch>
            <a:fillRect/>
          </a:stretch>
        </p:blipFill>
        <p:spPr>
          <a:xfrm>
            <a:off x="561600" y="3441463"/>
            <a:ext cx="422519" cy="426649"/>
          </a:xfrm>
          <a:prstGeom prst="rect">
            <a:avLst/>
          </a:prstGeom>
          <a:noFill/>
          <a:ln>
            <a:noFill/>
          </a:ln>
        </p:spPr>
      </p:pic>
      <p:sp>
        <p:nvSpPr>
          <p:cNvPr id="24" name="TextBox 23"/>
          <p:cNvSpPr txBox="1">
            <a:spLocks/>
          </p:cNvSpPr>
          <p:nvPr/>
        </p:nvSpPr>
        <p:spPr>
          <a:xfrm>
            <a:off x="6346800" y="33624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6" name="Google Shape;224;p21"/>
          <p:cNvSpPr txBox="1"/>
          <p:nvPr/>
        </p:nvSpPr>
        <p:spPr>
          <a:xfrm>
            <a:off x="1116000" y="3447438"/>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Are reusable water bottles taken on school trips?</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656"/>
            <a:ext cx="422519" cy="426649"/>
          </a:xfrm>
          <a:prstGeom prst="rect">
            <a:avLst/>
          </a:prstGeom>
          <a:noFill/>
          <a:ln>
            <a:noFill/>
          </a:ln>
        </p:spPr>
      </p:pic>
      <p:sp>
        <p:nvSpPr>
          <p:cNvPr id="25" name="TextBox 24"/>
          <p:cNvSpPr txBox="1">
            <a:spLocks/>
          </p:cNvSpPr>
          <p:nvPr/>
        </p:nvSpPr>
        <p:spPr>
          <a:xfrm>
            <a:off x="6346800" y="2470656"/>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7" name="Google Shape;224;p21"/>
          <p:cNvSpPr txBox="1"/>
          <p:nvPr/>
        </p:nvSpPr>
        <p:spPr>
          <a:xfrm>
            <a:off x="1116000" y="2246568"/>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Choose a class to survey, do more than three quarters of the class have a reusable water bottle in school with them at the time of survey?</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7</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91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Additional Questions</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any classes or year groups in your school been on an environmentally-themed trip in the previous 12 months?</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During the previous summer holiday, did your school send home environmental challenges or activities to complete?</a:t>
            </a:r>
            <a:endParaRPr sz="130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49" name="Google Shape;249;p22"/>
          <p:cNvPicPr preferRelativeResize="0"/>
          <p:nvPr/>
        </p:nvPicPr>
        <p:blipFill>
          <a:blip r:embed="rId6">
            <a:alphaModFix/>
          </a:blip>
          <a:stretch>
            <a:fillRect/>
          </a:stretch>
        </p:blipFill>
        <p:spPr>
          <a:xfrm>
            <a:off x="561600" y="3864536"/>
            <a:ext cx="422519" cy="426654"/>
          </a:xfrm>
          <a:prstGeom prst="rect">
            <a:avLst/>
          </a:prstGeom>
          <a:noFill/>
          <a:ln>
            <a:noFill/>
          </a:ln>
        </p:spPr>
      </p:pic>
      <p:sp>
        <p:nvSpPr>
          <p:cNvPr id="21" name="Google Shape;247;p22"/>
          <p:cNvSpPr txBox="1"/>
          <p:nvPr/>
        </p:nvSpPr>
        <p:spPr>
          <a:xfrm>
            <a:off x="1116000" y="3685463"/>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any charities, experts or eco-authors visited your school to deliver a talk about environmental issues in the previous 12 months?</a:t>
            </a:r>
            <a:endParaRPr sz="1300">
              <a:solidFill>
                <a:schemeClr val="dk1"/>
              </a:solidFill>
            </a:endParaRPr>
          </a:p>
        </p:txBody>
      </p:sp>
      <p:sp>
        <p:nvSpPr>
          <p:cNvPr id="29" name="TextBox 28"/>
          <p:cNvSpPr txBox="1">
            <a:spLocks/>
          </p:cNvSpPr>
          <p:nvPr/>
        </p:nvSpPr>
        <p:spPr>
          <a:xfrm>
            <a:off x="6346800" y="3785476"/>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0" name="Google Shape;250;p22"/>
          <p:cNvPicPr preferRelativeResize="0"/>
          <p:nvPr/>
        </p:nvPicPr>
        <p:blipFill>
          <a:blip r:embed="rId7">
            <a:alphaModFix/>
          </a:blip>
          <a:stretch>
            <a:fillRect/>
          </a:stretch>
        </p:blipFill>
        <p:spPr>
          <a:xfrm>
            <a:off x="561600" y="4870811"/>
            <a:ext cx="422519" cy="426654"/>
          </a:xfrm>
          <a:prstGeom prst="rect">
            <a:avLst/>
          </a:prstGeom>
          <a:noFill/>
          <a:ln>
            <a:noFill/>
          </a:ln>
        </p:spPr>
      </p:pic>
      <p:sp>
        <p:nvSpPr>
          <p:cNvPr id="22" name="Google Shape;247;p22"/>
          <p:cNvSpPr txBox="1"/>
          <p:nvPr/>
        </p:nvSpPr>
        <p:spPr>
          <a:xfrm>
            <a:off x="1116000" y="4791766"/>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young people in your school planned and delivered an environmentally-themed assembly in the previous 12 months?</a:t>
            </a:r>
            <a:endParaRPr sz="1300">
              <a:solidFill>
                <a:schemeClr val="dk1"/>
              </a:solidFill>
            </a:endParaRPr>
          </a:p>
        </p:txBody>
      </p:sp>
      <p:sp>
        <p:nvSpPr>
          <p:cNvPr id="30" name="TextBox 29"/>
          <p:cNvSpPr txBox="1">
            <a:spLocks/>
          </p:cNvSpPr>
          <p:nvPr/>
        </p:nvSpPr>
        <p:spPr>
          <a:xfrm>
            <a:off x="6346800" y="4791751"/>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1" name="Google Shape;251;p22"/>
          <p:cNvPicPr preferRelativeResize="0"/>
          <p:nvPr/>
        </p:nvPicPr>
        <p:blipFill>
          <a:blip r:embed="rId8">
            <a:alphaModFix/>
          </a:blip>
          <a:stretch>
            <a:fillRect/>
          </a:stretch>
        </p:blipFill>
        <p:spPr>
          <a:xfrm>
            <a:off x="561600" y="5777333"/>
            <a:ext cx="422519" cy="426134"/>
          </a:xfrm>
          <a:prstGeom prst="rect">
            <a:avLst/>
          </a:prstGeom>
          <a:noFill/>
          <a:ln>
            <a:noFill/>
          </a:ln>
        </p:spPr>
      </p:pic>
      <p:sp>
        <p:nvSpPr>
          <p:cNvPr id="23" name="Google Shape;247;p22"/>
          <p:cNvSpPr txBox="1"/>
          <p:nvPr/>
        </p:nvSpPr>
        <p:spPr>
          <a:xfrm>
            <a:off x="1116000" y="5798055"/>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school’s e-newsletter have a dedicated eco-section?</a:t>
            </a:r>
            <a:endParaRPr sz="1300">
              <a:solidFill>
                <a:schemeClr val="dk1"/>
              </a:solidFill>
            </a:endParaRPr>
          </a:p>
        </p:txBody>
      </p:sp>
      <p:sp>
        <p:nvSpPr>
          <p:cNvPr id="31" name="TextBox 30"/>
          <p:cNvSpPr txBox="1">
            <a:spLocks/>
          </p:cNvSpPr>
          <p:nvPr/>
        </p:nvSpPr>
        <p:spPr>
          <a:xfrm>
            <a:off x="6346800" y="5698013"/>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p:nvPr/>
        </p:nvPicPr>
        <p:blipFill>
          <a:blip r:embed="rId9">
            <a:alphaModFix/>
          </a:blip>
          <a:stretch>
            <a:fillRect/>
          </a:stretch>
        </p:blipFill>
        <p:spPr>
          <a:xfrm>
            <a:off x="561600" y="6683596"/>
            <a:ext cx="422519" cy="426134"/>
          </a:xfrm>
          <a:prstGeom prst="rect">
            <a:avLst/>
          </a:prstGeom>
          <a:noFill/>
          <a:ln>
            <a:noFill/>
          </a:ln>
        </p:spPr>
      </p:pic>
      <p:sp>
        <p:nvSpPr>
          <p:cNvPr id="24" name="Google Shape;247;p22"/>
          <p:cNvSpPr txBox="1"/>
          <p:nvPr/>
        </p:nvSpPr>
        <p:spPr>
          <a:xfrm>
            <a:off x="1116000" y="6604291"/>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worked with any other schools on an environmental project in the previous twelve months?</a:t>
            </a:r>
            <a:endParaRPr sz="1300">
              <a:solidFill>
                <a:schemeClr val="dk1"/>
              </a:solidFill>
            </a:endParaRPr>
          </a:p>
        </p:txBody>
      </p:sp>
      <p:sp>
        <p:nvSpPr>
          <p:cNvPr id="32" name="TextBox 31"/>
          <p:cNvSpPr txBox="1">
            <a:spLocks/>
          </p:cNvSpPr>
          <p:nvPr/>
        </p:nvSpPr>
        <p:spPr>
          <a:xfrm>
            <a:off x="6346800" y="6604276"/>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p:nvPr/>
        </p:nvPicPr>
        <p:blipFill>
          <a:blip r:embed="rId10">
            <a:alphaModFix/>
          </a:blip>
          <a:stretch>
            <a:fillRect/>
          </a:stretch>
        </p:blipFill>
        <p:spPr>
          <a:xfrm>
            <a:off x="561600" y="7589341"/>
            <a:ext cx="422519" cy="427169"/>
          </a:xfrm>
          <a:prstGeom prst="rect">
            <a:avLst/>
          </a:prstGeom>
          <a:noFill/>
          <a:ln>
            <a:noFill/>
          </a:ln>
        </p:spPr>
      </p:pic>
      <p:sp>
        <p:nvSpPr>
          <p:cNvPr id="25" name="Google Shape;247;p22"/>
          <p:cNvSpPr txBox="1"/>
          <p:nvPr/>
        </p:nvSpPr>
        <p:spPr>
          <a:xfrm>
            <a:off x="1116000" y="7510553"/>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hold an annual environmentally-themed day or week of learning?</a:t>
            </a:r>
            <a:endParaRPr sz="1300">
              <a:solidFill>
                <a:schemeClr val="dk1"/>
              </a:solidFill>
            </a:endParaRPr>
          </a:p>
        </p:txBody>
      </p:sp>
      <p:sp>
        <p:nvSpPr>
          <p:cNvPr id="33" name="TextBox 32"/>
          <p:cNvSpPr txBox="1">
            <a:spLocks/>
          </p:cNvSpPr>
          <p:nvPr/>
        </p:nvSpPr>
        <p:spPr>
          <a:xfrm>
            <a:off x="6346800" y="7510538"/>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50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078480"/>
            <a:ext cx="55968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In July 2022, temperatures in the UK reached over </a:t>
            </a:r>
            <a:r>
              <a:rPr lang="en-GB" sz="1600" b="1">
                <a:solidFill>
                  <a:schemeClr val="dk1"/>
                </a:solidFill>
              </a:rPr>
              <a:t>40C</a:t>
            </a:r>
            <a:r>
              <a:rPr lang="en-GB" sz="1600">
                <a:solidFill>
                  <a:schemeClr val="dk1"/>
                </a:solidFill>
              </a:rPr>
              <a:t> for the </a:t>
            </a:r>
            <a:r>
              <a:rPr lang="en-GB" sz="1600" b="1">
                <a:solidFill>
                  <a:schemeClr val="dk1"/>
                </a:solidFill>
              </a:rPr>
              <a:t>first time </a:t>
            </a:r>
            <a:r>
              <a:rPr lang="en-GB" sz="1600">
                <a:solidFill>
                  <a:schemeClr val="dk1"/>
                </a:solidFill>
              </a:rPr>
              <a:t>– which is why the work of every Eco-School is so </a:t>
            </a:r>
            <a:r>
              <a:rPr lang="en-GB" sz="1600" b="1">
                <a:solidFill>
                  <a:schemeClr val="dk1"/>
                </a:solidFill>
              </a:rPr>
              <a:t>important</a:t>
            </a:r>
            <a:r>
              <a:rPr lang="en-GB" sz="1600">
                <a:solidFill>
                  <a:schemeClr val="dk1"/>
                </a:solidFill>
              </a:rPr>
              <a:t>. </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445838"/>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 you have an environmental section in your school library?</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439603"/>
            <a:ext cx="422519" cy="427169"/>
          </a:xfrm>
          <a:prstGeom prst="rect">
            <a:avLst/>
          </a:prstGeom>
          <a:noFill/>
          <a:ln>
            <a:noFill/>
          </a:ln>
        </p:spPr>
      </p:pic>
      <p:sp>
        <p:nvSpPr>
          <p:cNvPr id="23" name="TextBox 22"/>
          <p:cNvSpPr txBox="1">
            <a:spLocks/>
          </p:cNvSpPr>
          <p:nvPr/>
        </p:nvSpPr>
        <p:spPr>
          <a:xfrm>
            <a:off x="6346800" y="13608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227" name="Google Shape;227;p21"/>
          <p:cNvPicPr preferRelativeResize="0"/>
          <p:nvPr/>
        </p:nvPicPr>
        <p:blipFill>
          <a:blip r:embed="rId7">
            <a:alphaModFix/>
          </a:blip>
          <a:stretch>
            <a:fillRect/>
          </a:stretch>
        </p:blipFill>
        <p:spPr>
          <a:xfrm>
            <a:off x="561600" y="3513976"/>
            <a:ext cx="422519" cy="426649"/>
          </a:xfrm>
          <a:prstGeom prst="rect">
            <a:avLst/>
          </a:prstGeom>
          <a:noFill/>
          <a:ln>
            <a:noFill/>
          </a:ln>
        </p:spPr>
      </p:pic>
      <p:sp>
        <p:nvSpPr>
          <p:cNvPr id="24" name="TextBox 23"/>
          <p:cNvSpPr txBox="1">
            <a:spLocks/>
          </p:cNvSpPr>
          <p:nvPr/>
        </p:nvSpPr>
        <p:spPr>
          <a:xfrm>
            <a:off x="6346800" y="3434913"/>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
        <p:nvSpPr>
          <p:cNvPr id="26" name="Google Shape;224;p21"/>
          <p:cNvSpPr txBox="1"/>
          <p:nvPr/>
        </p:nvSpPr>
        <p:spPr>
          <a:xfrm>
            <a:off x="1116000" y="340491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Has your school’s environmental work featured in local press in the past year?</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398144"/>
            <a:ext cx="422519" cy="426649"/>
          </a:xfrm>
          <a:prstGeom prst="rect">
            <a:avLst/>
          </a:prstGeom>
          <a:noFill/>
          <a:ln>
            <a:noFill/>
          </a:ln>
        </p:spPr>
      </p:pic>
      <p:sp>
        <p:nvSpPr>
          <p:cNvPr id="25" name="TextBox 24"/>
          <p:cNvSpPr txBox="1">
            <a:spLocks/>
          </p:cNvSpPr>
          <p:nvPr/>
        </p:nvSpPr>
        <p:spPr>
          <a:xfrm>
            <a:off x="6346800" y="2319081"/>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
        <p:nvSpPr>
          <p:cNvPr id="27" name="Google Shape;224;p21"/>
          <p:cNvSpPr txBox="1"/>
          <p:nvPr/>
        </p:nvSpPr>
        <p:spPr>
          <a:xfrm>
            <a:off x="1116000" y="2289087"/>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Has your school worked with a local community group on an environmental project in the last twelve months?</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3</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46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09"/>
        <p:cNvGrpSpPr/>
        <p:nvPr/>
      </p:nvGrpSpPr>
      <p:grpSpPr>
        <a:xfrm>
          <a:off x="0" y="0"/>
          <a:ext cx="0" cy="0"/>
          <a:chOff x="0" y="0"/>
          <a:chExt cx="0" cy="0"/>
        </a:xfrm>
      </p:grpSpPr>
      <p:sp>
        <p:nvSpPr>
          <p:cNvPr id="510" name="Google Shape;510;p34"/>
          <p:cNvSpPr txBox="1"/>
          <p:nvPr/>
        </p:nvSpPr>
        <p:spPr>
          <a:xfrm>
            <a:off x="513075" y="445575"/>
            <a:ext cx="3468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t>Our </a:t>
            </a:r>
            <a:r>
              <a:rPr lang="en-GB" sz="3600" b="1"/>
              <a:t>RESULTS</a:t>
            </a:r>
            <a:endParaRPr sz="3600" b="1"/>
          </a:p>
        </p:txBody>
      </p:sp>
      <p:cxnSp>
        <p:nvCxnSpPr>
          <p:cNvPr id="511" name="Google Shape;511;p34"/>
          <p:cNvCxnSpPr/>
          <p:nvPr/>
        </p:nvCxnSpPr>
        <p:spPr>
          <a:xfrm rot="10800000">
            <a:off x="3780000" y="815025"/>
            <a:ext cx="3240000" cy="0"/>
          </a:xfrm>
          <a:prstGeom prst="straightConnector1">
            <a:avLst/>
          </a:prstGeom>
          <a:noFill/>
          <a:ln w="19050" cap="flat" cmpd="sng">
            <a:solidFill>
              <a:srgbClr val="EA5A12"/>
            </a:solidFill>
            <a:prstDash val="solid"/>
            <a:round/>
            <a:headEnd type="none" w="med" len="med"/>
            <a:tailEnd type="none" w="med" len="med"/>
          </a:ln>
        </p:spPr>
      </p:cxnSp>
      <p:sp>
        <p:nvSpPr>
          <p:cNvPr id="512" name="Google Shape;512;p34"/>
          <p:cNvSpPr txBox="1"/>
          <p:nvPr/>
        </p:nvSpPr>
        <p:spPr>
          <a:xfrm>
            <a:off x="589275" y="1870875"/>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dirty="0" smtClean="0"/>
              <a:t>Water</a:t>
            </a:r>
          </a:p>
          <a:p>
            <a:pPr marL="0" lvl="0" indent="0" algn="l" rtl="0">
              <a:spcBef>
                <a:spcPts val="0"/>
              </a:spcBef>
              <a:spcAft>
                <a:spcPts val="0"/>
              </a:spcAft>
              <a:buNone/>
            </a:pPr>
            <a:r>
              <a:rPr lang="en-GB" dirty="0" smtClean="0"/>
              <a:t>Waste</a:t>
            </a:r>
          </a:p>
          <a:p>
            <a:pPr marL="0" lvl="0" indent="0" algn="l" rtl="0">
              <a:spcBef>
                <a:spcPts val="0"/>
              </a:spcBef>
              <a:spcAft>
                <a:spcPts val="0"/>
              </a:spcAft>
              <a:buNone/>
            </a:pPr>
            <a:r>
              <a:rPr lang="en-GB" dirty="0" smtClean="0"/>
              <a:t>Transport – JTAs</a:t>
            </a:r>
          </a:p>
          <a:p>
            <a:pPr marL="0" lvl="0" indent="0" algn="l" rtl="0">
              <a:spcBef>
                <a:spcPts val="0"/>
              </a:spcBef>
              <a:spcAft>
                <a:spcPts val="0"/>
              </a:spcAft>
              <a:buNone/>
            </a:pPr>
            <a:r>
              <a:rPr lang="en-GB" dirty="0" smtClean="0"/>
              <a:t>School grounds</a:t>
            </a:r>
          </a:p>
          <a:p>
            <a:pPr marL="0" lvl="0" indent="0" algn="l" rtl="0">
              <a:spcBef>
                <a:spcPts val="0"/>
              </a:spcBef>
              <a:spcAft>
                <a:spcPts val="0"/>
              </a:spcAft>
              <a:buNone/>
            </a:pPr>
            <a:r>
              <a:rPr lang="en-GB" dirty="0" smtClean="0"/>
              <a:t>Healthy Living</a:t>
            </a:r>
            <a:endParaRPr dirty="0"/>
          </a:p>
        </p:txBody>
      </p:sp>
      <p:sp>
        <p:nvSpPr>
          <p:cNvPr id="516" name="Google Shape;516;p34"/>
          <p:cNvSpPr txBox="1"/>
          <p:nvPr/>
        </p:nvSpPr>
        <p:spPr>
          <a:xfrm>
            <a:off x="589275" y="4563180"/>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Marine</a:t>
            </a:r>
          </a:p>
          <a:p>
            <a:pPr marL="0" lvl="0" indent="0" algn="l" rtl="0">
              <a:spcBef>
                <a:spcPts val="0"/>
              </a:spcBef>
              <a:spcAft>
                <a:spcPts val="0"/>
              </a:spcAft>
              <a:buNone/>
            </a:pPr>
            <a:r>
              <a:rPr lang="en-GB" dirty="0" smtClean="0"/>
              <a:t>Litter</a:t>
            </a:r>
          </a:p>
          <a:p>
            <a:pPr marL="0" lvl="0" indent="0" algn="l" rtl="0">
              <a:spcBef>
                <a:spcPts val="0"/>
              </a:spcBef>
              <a:spcAft>
                <a:spcPts val="0"/>
              </a:spcAft>
              <a:buNone/>
            </a:pPr>
            <a:r>
              <a:rPr lang="en-GB" dirty="0" smtClean="0"/>
              <a:t>Global Citizenship</a:t>
            </a:r>
          </a:p>
          <a:p>
            <a:pPr marL="0" lvl="0" indent="0" algn="l" rtl="0">
              <a:spcBef>
                <a:spcPts val="0"/>
              </a:spcBef>
              <a:spcAft>
                <a:spcPts val="0"/>
              </a:spcAft>
              <a:buNone/>
            </a:pPr>
            <a:r>
              <a:rPr lang="en-GB" dirty="0" smtClean="0"/>
              <a:t>Energy</a:t>
            </a:r>
          </a:p>
          <a:p>
            <a:pPr marL="0" lvl="0" indent="0" algn="l" rtl="0">
              <a:spcBef>
                <a:spcPts val="0"/>
              </a:spcBef>
              <a:spcAft>
                <a:spcPts val="0"/>
              </a:spcAft>
              <a:buNone/>
            </a:pPr>
            <a:r>
              <a:rPr lang="en-GB" dirty="0" smtClean="0"/>
              <a:t>Biodiversity</a:t>
            </a:r>
            <a:endParaRPr dirty="0"/>
          </a:p>
        </p:txBody>
      </p:sp>
      <p:sp>
        <p:nvSpPr>
          <p:cNvPr id="520" name="Google Shape;520;p34"/>
          <p:cNvSpPr txBox="1"/>
          <p:nvPr/>
        </p:nvSpPr>
        <p:spPr>
          <a:xfrm>
            <a:off x="589275" y="7256299"/>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b="1">
                <a:solidFill>
                  <a:srgbClr val="EFEFEF"/>
                </a:solidFill>
              </a:rPr>
              <a:t>  </a:t>
            </a:r>
            <a:r>
              <a:rPr lang="en-GB" b="1">
                <a:solidFill>
                  <a:srgbClr val="D9D9D9"/>
                </a:solidFill>
              </a:rPr>
              <a:t>  </a:t>
            </a: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r>
              <a:rPr lang="en-GB" b="1">
                <a:solidFill>
                  <a:srgbClr val="D9D9D9"/>
                </a:solidFill>
              </a:rPr>
              <a:t>   </a:t>
            </a:r>
            <a:endParaRPr b="1">
              <a:solidFill>
                <a:srgbClr val="D9D9D9"/>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25" name="Google Shape;525;p34"/>
          <p:cNvSpPr txBox="1"/>
          <p:nvPr/>
        </p:nvSpPr>
        <p:spPr>
          <a:xfrm>
            <a:off x="4776716" y="1144858"/>
            <a:ext cx="1570084"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chemeClr val="dk1"/>
                </a:solidFill>
              </a:rPr>
              <a:t>TOTAL SCORE</a:t>
            </a:r>
            <a:endParaRPr sz="700">
              <a:solidFill>
                <a:schemeClr val="dk1"/>
              </a:solidFill>
            </a:endParaRPr>
          </a:p>
        </p:txBody>
      </p:sp>
      <p:sp>
        <p:nvSpPr>
          <p:cNvPr id="18" name="TextBox 17"/>
          <p:cNvSpPr txBox="1">
            <a:spLocks/>
          </p:cNvSpPr>
          <p:nvPr/>
        </p:nvSpPr>
        <p:spPr>
          <a:xfrm>
            <a:off x="6346800" y="1052510"/>
            <a:ext cx="576000" cy="584775"/>
          </a:xfrm>
          <a:prstGeom prst="rect">
            <a:avLst/>
          </a:prstGeom>
          <a:noFill/>
          <a:ln w="38100">
            <a:solidFill>
              <a:srgbClr val="F39200"/>
            </a:solidFill>
          </a:ln>
        </p:spPr>
        <p:txBody>
          <a:bodyPr wrap="square" rtlCol="0" anchor="ctr" anchorCtr="0">
            <a:noAutofit/>
          </a:bodyPr>
          <a:lstStyle/>
          <a:p>
            <a:pPr algn="ctr"/>
            <a:r>
              <a:rPr lang="en-GB" b="1" dirty="0" smtClean="0">
                <a:latin typeface="Arial" panose="020B0604020202020204" pitchFamily="34" charset="0"/>
                <a:cs typeface="Arial" panose="020B0604020202020204" pitchFamily="34" charset="0"/>
              </a:rPr>
              <a:t>60</a:t>
            </a:r>
            <a:endParaRPr lang="en-GB" b="1" dirty="0">
              <a:latin typeface="Arial" panose="020B0604020202020204" pitchFamily="34" charset="0"/>
              <a:cs typeface="Arial" panose="020B0604020202020204" pitchFamily="34" charset="0"/>
            </a:endParaRPr>
          </a:p>
        </p:txBody>
      </p:sp>
      <p:grpSp>
        <p:nvGrpSpPr>
          <p:cNvPr id="2" name="Group 1"/>
          <p:cNvGrpSpPr/>
          <p:nvPr/>
        </p:nvGrpSpPr>
        <p:grpSpPr>
          <a:xfrm>
            <a:off x="810000" y="1509637"/>
            <a:ext cx="2226900" cy="722475"/>
            <a:chOff x="868090" y="1509637"/>
            <a:chExt cx="2226900" cy="722475"/>
          </a:xfrm>
        </p:grpSpPr>
        <p:pic>
          <p:nvPicPr>
            <p:cNvPr id="21" name="Google Shape;101;p15"/>
            <p:cNvPicPr preferRelativeResize="0"/>
            <p:nvPr/>
          </p:nvPicPr>
          <p:blipFill>
            <a:blip r:embed="rId4">
              <a:alphaModFix/>
            </a:blip>
            <a:stretch>
              <a:fillRect/>
            </a:stretch>
          </p:blipFill>
          <p:spPr>
            <a:xfrm>
              <a:off x="909978" y="1546023"/>
              <a:ext cx="2143125" cy="653425"/>
            </a:xfrm>
            <a:prstGeom prst="rect">
              <a:avLst/>
            </a:prstGeom>
            <a:noFill/>
            <a:ln>
              <a:noFill/>
            </a:ln>
          </p:spPr>
        </p:pic>
        <p:sp>
          <p:nvSpPr>
            <p:cNvPr id="22" name="Google Shape;102;p15"/>
            <p:cNvSpPr txBox="1"/>
            <p:nvPr/>
          </p:nvSpPr>
          <p:spPr>
            <a:xfrm>
              <a:off x="86809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Positives</a:t>
              </a:r>
              <a:endParaRPr sz="1500" b="1"/>
            </a:p>
          </p:txBody>
        </p:sp>
      </p:grpSp>
      <p:grpSp>
        <p:nvGrpSpPr>
          <p:cNvPr id="24" name="Group 23"/>
          <p:cNvGrpSpPr/>
          <p:nvPr/>
        </p:nvGrpSpPr>
        <p:grpSpPr>
          <a:xfrm>
            <a:off x="810000" y="4210575"/>
            <a:ext cx="2226900" cy="722475"/>
            <a:chOff x="868090" y="1509637"/>
            <a:chExt cx="2226900" cy="722475"/>
          </a:xfrm>
        </p:grpSpPr>
        <p:pic>
          <p:nvPicPr>
            <p:cNvPr id="25" name="Google Shape;101;p15"/>
            <p:cNvPicPr preferRelativeResize="0"/>
            <p:nvPr/>
          </p:nvPicPr>
          <p:blipFill>
            <a:blip r:embed="rId4">
              <a:alphaModFix/>
            </a:blip>
            <a:stretch>
              <a:fillRect/>
            </a:stretch>
          </p:blipFill>
          <p:spPr>
            <a:xfrm>
              <a:off x="909978" y="1546023"/>
              <a:ext cx="2143125" cy="653425"/>
            </a:xfrm>
            <a:prstGeom prst="rect">
              <a:avLst/>
            </a:prstGeom>
            <a:noFill/>
            <a:ln>
              <a:noFill/>
            </a:ln>
          </p:spPr>
        </p:pic>
        <p:sp>
          <p:nvSpPr>
            <p:cNvPr id="26" name="Google Shape;102;p15"/>
            <p:cNvSpPr txBox="1"/>
            <p:nvPr/>
          </p:nvSpPr>
          <p:spPr>
            <a:xfrm>
              <a:off x="86809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Negatives</a:t>
              </a:r>
              <a:endParaRPr sz="1500" b="1"/>
            </a:p>
          </p:txBody>
        </p:sp>
      </p:grpSp>
      <p:grpSp>
        <p:nvGrpSpPr>
          <p:cNvPr id="27" name="Group 26"/>
          <p:cNvGrpSpPr/>
          <p:nvPr/>
        </p:nvGrpSpPr>
        <p:grpSpPr>
          <a:xfrm>
            <a:off x="810000" y="6930469"/>
            <a:ext cx="2226900" cy="722475"/>
            <a:chOff x="871380" y="1509637"/>
            <a:chExt cx="2226900" cy="722475"/>
          </a:xfrm>
        </p:grpSpPr>
        <p:pic>
          <p:nvPicPr>
            <p:cNvPr id="28" name="Google Shape;101;p15"/>
            <p:cNvPicPr preferRelativeResize="0"/>
            <p:nvPr/>
          </p:nvPicPr>
          <p:blipFill>
            <a:blip r:embed="rId4">
              <a:alphaModFix/>
            </a:blip>
            <a:stretch>
              <a:fillRect/>
            </a:stretch>
          </p:blipFill>
          <p:spPr>
            <a:xfrm>
              <a:off x="909978" y="1546023"/>
              <a:ext cx="2143125" cy="653425"/>
            </a:xfrm>
            <a:prstGeom prst="rect">
              <a:avLst/>
            </a:prstGeom>
            <a:noFill/>
            <a:ln>
              <a:noFill/>
            </a:ln>
          </p:spPr>
        </p:pic>
        <p:sp>
          <p:nvSpPr>
            <p:cNvPr id="29" name="Google Shape;102;p15"/>
            <p:cNvSpPr txBox="1"/>
            <p:nvPr/>
          </p:nvSpPr>
          <p:spPr>
            <a:xfrm>
              <a:off x="87138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More Thoughts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1"/>
        <p:cNvGrpSpPr/>
        <p:nvPr/>
      </p:nvGrpSpPr>
      <p:grpSpPr>
        <a:xfrm>
          <a:off x="0" y="0"/>
          <a:ext cx="0" cy="0"/>
          <a:chOff x="0" y="0"/>
          <a:chExt cx="0" cy="0"/>
        </a:xfrm>
      </p:grpSpPr>
      <p:sp>
        <p:nvSpPr>
          <p:cNvPr id="99" name="Google Shape;99;p15"/>
          <p:cNvSpPr txBox="1"/>
          <p:nvPr/>
        </p:nvSpPr>
        <p:spPr>
          <a:xfrm>
            <a:off x="550800" y="5209049"/>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It would be great to continue developing and rewilding our woodland area.</a:t>
            </a:r>
            <a:endParaRPr lang="en-GB" dirty="0"/>
          </a:p>
        </p:txBody>
      </p:sp>
      <p:grpSp>
        <p:nvGrpSpPr>
          <p:cNvPr id="2" name="Group 1"/>
          <p:cNvGrpSpPr/>
          <p:nvPr/>
        </p:nvGrpSpPr>
        <p:grpSpPr>
          <a:xfrm>
            <a:off x="695425" y="4850539"/>
            <a:ext cx="2343080" cy="722475"/>
            <a:chOff x="695425" y="4850539"/>
            <a:chExt cx="2343080" cy="722475"/>
          </a:xfrm>
        </p:grpSpPr>
        <p:pic>
          <p:nvPicPr>
            <p:cNvPr id="101" name="Google Shape;101;p15"/>
            <p:cNvPicPr preferRelativeResize="0"/>
            <p:nvPr/>
          </p:nvPicPr>
          <p:blipFill>
            <a:blip r:embed="rId4">
              <a:alphaModFix/>
            </a:blip>
            <a:stretch>
              <a:fillRect/>
            </a:stretch>
          </p:blipFill>
          <p:spPr>
            <a:xfrm>
              <a:off x="695425" y="4886925"/>
              <a:ext cx="2143125" cy="653425"/>
            </a:xfrm>
            <a:prstGeom prst="rect">
              <a:avLst/>
            </a:prstGeom>
            <a:noFill/>
            <a:ln>
              <a:noFill/>
            </a:ln>
          </p:spPr>
        </p:pic>
        <p:sp>
          <p:nvSpPr>
            <p:cNvPr id="10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103" name="Google Shape;103;p15"/>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04" name="Google Shape;104;p15"/>
          <p:cNvGrpSpPr/>
          <p:nvPr/>
        </p:nvGrpSpPr>
        <p:grpSpPr>
          <a:xfrm>
            <a:off x="208325" y="8250150"/>
            <a:ext cx="690900" cy="690900"/>
            <a:chOff x="208325" y="8250150"/>
            <a:chExt cx="690900" cy="690900"/>
          </a:xfrm>
        </p:grpSpPr>
        <p:sp>
          <p:nvSpPr>
            <p:cNvPr id="105" name="Google Shape;105;p15"/>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15"/>
            <p:cNvPicPr preferRelativeResize="0"/>
            <p:nvPr/>
          </p:nvPicPr>
          <p:blipFill>
            <a:blip r:embed="rId5">
              <a:alphaModFix/>
            </a:blip>
            <a:stretch>
              <a:fillRect/>
            </a:stretch>
          </p:blipFill>
          <p:spPr>
            <a:xfrm>
              <a:off x="335985" y="8324345"/>
              <a:ext cx="435446" cy="542371"/>
            </a:xfrm>
            <a:prstGeom prst="rect">
              <a:avLst/>
            </a:prstGeom>
            <a:noFill/>
            <a:ln>
              <a:noFill/>
            </a:ln>
          </p:spPr>
        </p:pic>
      </p:grpSp>
      <p:sp>
        <p:nvSpPr>
          <p:cNvPr id="107" name="Google Shape;107;p15"/>
          <p:cNvSpPr txBox="1"/>
          <p:nvPr/>
        </p:nvSpPr>
        <p:spPr>
          <a:xfrm>
            <a:off x="1022400" y="8133880"/>
            <a:ext cx="5635200" cy="923299"/>
          </a:xfrm>
          <a:prstGeom prst="rect">
            <a:avLst/>
          </a:prstGeom>
          <a:noFill/>
          <a:ln>
            <a:noFill/>
          </a:ln>
        </p:spPr>
        <p:txBody>
          <a:bodyPr spcFirstLastPara="1" wrap="square" lIns="91425" tIns="91425" rIns="91425" bIns="91425" anchor="t" anchorCtr="0">
            <a:spAutoFit/>
          </a:bodyPr>
          <a:lstStyle/>
          <a:p>
            <a:pPr lvl="0"/>
            <a:r>
              <a:rPr lang="en-GB" sz="1600">
                <a:solidFill>
                  <a:schemeClr val="dk1"/>
                </a:solidFill>
              </a:rPr>
              <a:t>WWF’s 2020 Living Planet Report found that global wildlife populations have declined by an alarming </a:t>
            </a:r>
            <a:r>
              <a:rPr lang="en-GB" sz="1600" b="1">
                <a:solidFill>
                  <a:schemeClr val="dk1"/>
                </a:solidFill>
              </a:rPr>
              <a:t>68% </a:t>
            </a:r>
            <a:r>
              <a:rPr lang="en-GB" sz="1600">
                <a:solidFill>
                  <a:schemeClr val="dk1"/>
                </a:solidFill>
              </a:rPr>
              <a:t>since 1970, WWF’s next Living Planet report is due in </a:t>
            </a:r>
            <a:r>
              <a:rPr lang="en-GB" sz="1600" b="1">
                <a:solidFill>
                  <a:schemeClr val="dk1"/>
                </a:solidFill>
              </a:rPr>
              <a:t>2022</a:t>
            </a:r>
            <a:r>
              <a:rPr lang="en-GB" sz="1600">
                <a:solidFill>
                  <a:schemeClr val="dk1"/>
                </a:solidFill>
              </a:rPr>
              <a:t>.</a:t>
            </a:r>
            <a:endParaRPr sz="1600">
              <a:solidFill>
                <a:schemeClr val="dk1"/>
              </a:solidFill>
            </a:endParaRPr>
          </a:p>
        </p:txBody>
      </p:sp>
      <p:sp>
        <p:nvSpPr>
          <p:cNvPr id="109" name="Google Shape;109;p15"/>
          <p:cNvSpPr txBox="1"/>
          <p:nvPr/>
        </p:nvSpPr>
        <p:spPr>
          <a:xfrm>
            <a:off x="5194351" y="4404875"/>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92" name="Google Shape;92;p15"/>
          <p:cNvSpPr txBox="1"/>
          <p:nvPr/>
        </p:nvSpPr>
        <p:spPr>
          <a:xfrm>
            <a:off x="1116000" y="1362075"/>
            <a:ext cx="5025900" cy="784800"/>
          </a:xfrm>
          <a:prstGeom prst="rect">
            <a:avLst/>
          </a:prstGeom>
          <a:noFill/>
          <a:ln>
            <a:noFill/>
          </a:ln>
        </p:spPr>
        <p:txBody>
          <a:bodyPr spcFirstLastPara="1" wrap="square" lIns="91425" tIns="91425" rIns="91425" bIns="91425" anchor="t" anchorCtr="0">
            <a:spAutoFit/>
          </a:bodyPr>
          <a:lstStyle/>
          <a:p>
            <a:r>
              <a:rPr lang="en-GB" sz="1300"/>
              <a:t>Did any young people in your school observe and record nature in your school grounds during the last year (this might as part of a scheme like RSPB’s Big Schools’ Birdwatch)?</a:t>
            </a:r>
          </a:p>
        </p:txBody>
      </p:sp>
      <p:pic>
        <p:nvPicPr>
          <p:cNvPr id="93" name="Google Shape;93;p15"/>
          <p:cNvPicPr preferRelativeResize="0"/>
          <p:nvPr/>
        </p:nvPicPr>
        <p:blipFill>
          <a:blip r:embed="rId6">
            <a:alphaModFix/>
          </a:blip>
          <a:stretch>
            <a:fillRect/>
          </a:stretch>
        </p:blipFill>
        <p:spPr>
          <a:xfrm>
            <a:off x="561600" y="1540891"/>
            <a:ext cx="422519" cy="427169"/>
          </a:xfrm>
          <a:prstGeom prst="rect">
            <a:avLst/>
          </a:prstGeom>
          <a:noFill/>
          <a:ln>
            <a:noFill/>
          </a:ln>
        </p:spPr>
      </p:pic>
      <p:sp>
        <p:nvSpPr>
          <p:cNvPr id="20" name="TextBox 19"/>
          <p:cNvSpPr txBox="1">
            <a:spLocks/>
          </p:cNvSpPr>
          <p:nvPr/>
        </p:nvSpPr>
        <p:spPr>
          <a:xfrm>
            <a:off x="6346800" y="1462088"/>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94" name="Google Shape;94;p15"/>
          <p:cNvPicPr preferRelativeResize="0"/>
          <p:nvPr/>
        </p:nvPicPr>
        <p:blipFill>
          <a:blip r:embed="rId7">
            <a:alphaModFix/>
          </a:blip>
          <a:stretch>
            <a:fillRect/>
          </a:stretch>
        </p:blipFill>
        <p:spPr>
          <a:xfrm>
            <a:off x="561600" y="2540979"/>
            <a:ext cx="422519" cy="426649"/>
          </a:xfrm>
          <a:prstGeom prst="rect">
            <a:avLst/>
          </a:prstGeom>
          <a:noFill/>
          <a:ln>
            <a:noFill/>
          </a:ln>
        </p:spPr>
      </p:pic>
      <p:sp>
        <p:nvSpPr>
          <p:cNvPr id="21" name="Google Shape;92;p15"/>
          <p:cNvSpPr txBox="1"/>
          <p:nvPr/>
        </p:nvSpPr>
        <p:spPr>
          <a:xfrm>
            <a:off x="1116000" y="2461931"/>
            <a:ext cx="5025900" cy="584745"/>
          </a:xfrm>
          <a:prstGeom prst="rect">
            <a:avLst/>
          </a:prstGeom>
          <a:noFill/>
          <a:ln>
            <a:noFill/>
          </a:ln>
        </p:spPr>
        <p:txBody>
          <a:bodyPr spcFirstLastPara="1" wrap="square" lIns="91425" tIns="91425" rIns="91425" bIns="91425" anchor="t" anchorCtr="0">
            <a:spAutoFit/>
          </a:bodyPr>
          <a:lstStyle/>
          <a:p>
            <a:r>
              <a:rPr lang="en-GB" sz="1300"/>
              <a:t>In the previous twelve months has your school fundraised for endangered animals or conservation projects? </a:t>
            </a:r>
          </a:p>
        </p:txBody>
      </p:sp>
      <p:sp>
        <p:nvSpPr>
          <p:cNvPr id="24" name="TextBox 23"/>
          <p:cNvSpPr txBox="1">
            <a:spLocks/>
          </p:cNvSpPr>
          <p:nvPr/>
        </p:nvSpPr>
        <p:spPr>
          <a:xfrm>
            <a:off x="6346800" y="2461931"/>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95" name="Google Shape;95;p15"/>
          <p:cNvPicPr preferRelativeResize="0"/>
          <p:nvPr/>
        </p:nvPicPr>
        <p:blipFill>
          <a:blip r:embed="rId8">
            <a:alphaModFix/>
          </a:blip>
          <a:stretch>
            <a:fillRect/>
          </a:stretch>
        </p:blipFill>
        <p:spPr>
          <a:xfrm>
            <a:off x="561600" y="3440795"/>
            <a:ext cx="422519" cy="426649"/>
          </a:xfrm>
          <a:prstGeom prst="rect">
            <a:avLst/>
          </a:prstGeom>
          <a:noFill/>
          <a:ln>
            <a:noFill/>
          </a:ln>
        </p:spPr>
      </p:pic>
      <p:sp>
        <p:nvSpPr>
          <p:cNvPr id="22" name="Google Shape;92;p15"/>
          <p:cNvSpPr txBox="1"/>
          <p:nvPr/>
        </p:nvSpPr>
        <p:spPr>
          <a:xfrm>
            <a:off x="1116000" y="3361747"/>
            <a:ext cx="5025900" cy="584745"/>
          </a:xfrm>
          <a:prstGeom prst="rect">
            <a:avLst/>
          </a:prstGeom>
          <a:noFill/>
          <a:ln>
            <a:noFill/>
          </a:ln>
        </p:spPr>
        <p:txBody>
          <a:bodyPr spcFirstLastPara="1" wrap="square" lIns="91425" tIns="91425" rIns="91425" bIns="91425" anchor="t" anchorCtr="0">
            <a:spAutoFit/>
          </a:bodyPr>
          <a:lstStyle/>
          <a:p>
            <a:r>
              <a:rPr lang="en-GB" sz="1300"/>
              <a:t>Did any classes in your school visit a nature reserve during the last year? </a:t>
            </a:r>
          </a:p>
        </p:txBody>
      </p:sp>
      <p:sp>
        <p:nvSpPr>
          <p:cNvPr id="25" name="TextBox 24"/>
          <p:cNvSpPr txBox="1">
            <a:spLocks/>
          </p:cNvSpPr>
          <p:nvPr/>
        </p:nvSpPr>
        <p:spPr>
          <a:xfrm>
            <a:off x="6346800" y="3361732"/>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
        <p:nvSpPr>
          <p:cNvPr id="29" name="TextBox 28"/>
          <p:cNvSpPr txBox="1">
            <a:spLocks/>
          </p:cNvSpPr>
          <p:nvPr/>
        </p:nvSpPr>
        <p:spPr>
          <a:xfrm>
            <a:off x="6346800" y="4312587"/>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5</a:t>
            </a:r>
            <a:endParaRPr lang="en-GB" sz="24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114" name="Google Shape;114;p16"/>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Energy</a:t>
            </a:r>
            <a:endParaRPr sz="4800"/>
          </a:p>
        </p:txBody>
      </p:sp>
      <p:sp>
        <p:nvSpPr>
          <p:cNvPr id="21" name="TextBox 20"/>
          <p:cNvSpPr txBox="1">
            <a:spLocks/>
          </p:cNvSpPr>
          <p:nvPr/>
        </p:nvSpPr>
        <p:spPr>
          <a:xfrm>
            <a:off x="6346800" y="273729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
        <p:nvSpPr>
          <p:cNvPr id="115" name="Google Shape;115;p16"/>
          <p:cNvSpPr txBox="1"/>
          <p:nvPr/>
        </p:nvSpPr>
        <p:spPr>
          <a:xfrm>
            <a:off x="1114425" y="2737313"/>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energy monitors, who check lights and other electronic devices are switched off when not in use?</a:t>
            </a:r>
            <a:endParaRPr sz="1300">
              <a:solidFill>
                <a:schemeClr val="dk1"/>
              </a:solidFill>
            </a:endParaRPr>
          </a:p>
        </p:txBody>
      </p:sp>
      <p:pic>
        <p:nvPicPr>
          <p:cNvPr id="116" name="Google Shape;116;p16"/>
          <p:cNvPicPr preferRelativeResize="0"/>
          <p:nvPr/>
        </p:nvPicPr>
        <p:blipFill>
          <a:blip r:embed="rId4">
            <a:alphaModFix/>
          </a:blip>
          <a:stretch>
            <a:fillRect/>
          </a:stretch>
        </p:blipFill>
        <p:spPr>
          <a:xfrm>
            <a:off x="561975" y="2816358"/>
            <a:ext cx="422519" cy="426654"/>
          </a:xfrm>
          <a:prstGeom prst="rect">
            <a:avLst/>
          </a:prstGeom>
          <a:noFill/>
          <a:ln>
            <a:noFill/>
          </a:ln>
        </p:spPr>
      </p:pic>
      <p:cxnSp>
        <p:nvCxnSpPr>
          <p:cNvPr id="129" name="Google Shape;129;p16"/>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pic>
        <p:nvPicPr>
          <p:cNvPr id="117" name="Google Shape;117;p16"/>
          <p:cNvPicPr preferRelativeResize="0"/>
          <p:nvPr/>
        </p:nvPicPr>
        <p:blipFill>
          <a:blip r:embed="rId5">
            <a:alphaModFix/>
          </a:blip>
          <a:stretch>
            <a:fillRect/>
          </a:stretch>
        </p:blipFill>
        <p:spPr>
          <a:xfrm>
            <a:off x="561975" y="3658667"/>
            <a:ext cx="422519" cy="426654"/>
          </a:xfrm>
          <a:prstGeom prst="rect">
            <a:avLst/>
          </a:prstGeom>
          <a:noFill/>
          <a:ln>
            <a:noFill/>
          </a:ln>
        </p:spPr>
      </p:pic>
      <p:sp>
        <p:nvSpPr>
          <p:cNvPr id="23" name="TextBox 22"/>
          <p:cNvSpPr txBox="1">
            <a:spLocks/>
          </p:cNvSpPr>
          <p:nvPr/>
        </p:nvSpPr>
        <p:spPr>
          <a:xfrm>
            <a:off x="6346800" y="3579607"/>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8" name="Google Shape;115;p16"/>
          <p:cNvSpPr txBox="1"/>
          <p:nvPr/>
        </p:nvSpPr>
        <p:spPr>
          <a:xfrm>
            <a:off x="1114425" y="3579622"/>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classrooms in your school have posters and signs reminding pupils and staff to turn off electrical devices when not in use?</a:t>
            </a:r>
            <a:endParaRPr sz="1300">
              <a:solidFill>
                <a:schemeClr val="dk1"/>
              </a:solidFill>
            </a:endParaRPr>
          </a:p>
        </p:txBody>
      </p:sp>
      <p:pic>
        <p:nvPicPr>
          <p:cNvPr id="118" name="Google Shape;118;p16"/>
          <p:cNvPicPr preferRelativeResize="0"/>
          <p:nvPr/>
        </p:nvPicPr>
        <p:blipFill>
          <a:blip r:embed="rId6">
            <a:alphaModFix/>
          </a:blip>
          <a:stretch>
            <a:fillRect/>
          </a:stretch>
        </p:blipFill>
        <p:spPr>
          <a:xfrm>
            <a:off x="561975" y="4701016"/>
            <a:ext cx="422519" cy="426654"/>
          </a:xfrm>
          <a:prstGeom prst="rect">
            <a:avLst/>
          </a:prstGeom>
          <a:noFill/>
          <a:ln>
            <a:noFill/>
          </a:ln>
        </p:spPr>
      </p:pic>
      <p:sp>
        <p:nvSpPr>
          <p:cNvPr id="24" name="TextBox 23"/>
          <p:cNvSpPr txBox="1">
            <a:spLocks/>
          </p:cNvSpPr>
          <p:nvPr/>
        </p:nvSpPr>
        <p:spPr>
          <a:xfrm>
            <a:off x="6346800" y="4621956"/>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9" name="Google Shape;115;p16"/>
          <p:cNvSpPr txBox="1"/>
          <p:nvPr/>
        </p:nvSpPr>
        <p:spPr>
          <a:xfrm>
            <a:off x="1114425" y="4421916"/>
            <a:ext cx="5025900" cy="98485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any renewable energy sources on site (solar panels, wind turbine, heat pump, biomass heating), or if not does your school purchase energy from a renewable energy supplier?</a:t>
            </a:r>
            <a:endParaRPr sz="1300">
              <a:solidFill>
                <a:schemeClr val="dk1"/>
              </a:solidFill>
            </a:endParaRPr>
          </a:p>
        </p:txBody>
      </p:sp>
      <p:pic>
        <p:nvPicPr>
          <p:cNvPr id="119" name="Google Shape;119;p16"/>
          <p:cNvPicPr preferRelativeResize="0"/>
          <p:nvPr/>
        </p:nvPicPr>
        <p:blipFill>
          <a:blip r:embed="rId7">
            <a:alphaModFix/>
          </a:blip>
          <a:stretch>
            <a:fillRect/>
          </a:stretch>
        </p:blipFill>
        <p:spPr>
          <a:xfrm>
            <a:off x="561975" y="5743625"/>
            <a:ext cx="422519" cy="426134"/>
          </a:xfrm>
          <a:prstGeom prst="rect">
            <a:avLst/>
          </a:prstGeom>
          <a:noFill/>
          <a:ln>
            <a:noFill/>
          </a:ln>
        </p:spPr>
      </p:pic>
      <p:sp>
        <p:nvSpPr>
          <p:cNvPr id="25" name="TextBox 24"/>
          <p:cNvSpPr txBox="1">
            <a:spLocks/>
          </p:cNvSpPr>
          <p:nvPr/>
        </p:nvSpPr>
        <p:spPr>
          <a:xfrm>
            <a:off x="6346800" y="566430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30" name="Google Shape;115;p16"/>
          <p:cNvSpPr txBox="1"/>
          <p:nvPr/>
        </p:nvSpPr>
        <p:spPr>
          <a:xfrm>
            <a:off x="1114425" y="5664320"/>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windows kept free of displays and blinds drawn back during the daytime to maximise natural light?</a:t>
            </a:r>
            <a:endParaRPr sz="1300">
              <a:solidFill>
                <a:schemeClr val="dk1"/>
              </a:solidFill>
            </a:endParaRPr>
          </a:p>
        </p:txBody>
      </p:sp>
      <p:pic>
        <p:nvPicPr>
          <p:cNvPr id="120" name="Google Shape;120;p16"/>
          <p:cNvPicPr preferRelativeResize="0"/>
          <p:nvPr/>
        </p:nvPicPr>
        <p:blipFill>
          <a:blip r:embed="rId8">
            <a:alphaModFix/>
          </a:blip>
          <a:stretch>
            <a:fillRect/>
          </a:stretch>
        </p:blipFill>
        <p:spPr>
          <a:xfrm>
            <a:off x="561975" y="6585934"/>
            <a:ext cx="422519" cy="426134"/>
          </a:xfrm>
          <a:prstGeom prst="rect">
            <a:avLst/>
          </a:prstGeom>
          <a:noFill/>
          <a:ln>
            <a:noFill/>
          </a:ln>
        </p:spPr>
      </p:pic>
      <p:sp>
        <p:nvSpPr>
          <p:cNvPr id="26" name="TextBox 25"/>
          <p:cNvSpPr txBox="1">
            <a:spLocks/>
          </p:cNvSpPr>
          <p:nvPr/>
        </p:nvSpPr>
        <p:spPr>
          <a:xfrm>
            <a:off x="6346800" y="6506629"/>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31" name="Google Shape;115;p16"/>
          <p:cNvSpPr txBox="1"/>
          <p:nvPr/>
        </p:nvSpPr>
        <p:spPr>
          <a:xfrm>
            <a:off x="1114425" y="650662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use any energy-saving equipment like, motion-sensing lights, energy efficient lightbulbs or electricity timers?</a:t>
            </a:r>
            <a:endParaRPr sz="1300">
              <a:solidFill>
                <a:schemeClr val="dk1"/>
              </a:solidFill>
            </a:endParaRPr>
          </a:p>
        </p:txBody>
      </p:sp>
      <p:pic>
        <p:nvPicPr>
          <p:cNvPr id="121" name="Google Shape;121;p16"/>
          <p:cNvPicPr preferRelativeResize="0"/>
          <p:nvPr/>
        </p:nvPicPr>
        <p:blipFill>
          <a:blip r:embed="rId9">
            <a:alphaModFix/>
          </a:blip>
          <a:stretch>
            <a:fillRect/>
          </a:stretch>
        </p:blipFill>
        <p:spPr>
          <a:xfrm>
            <a:off x="561975" y="7527739"/>
            <a:ext cx="422519" cy="427169"/>
          </a:xfrm>
          <a:prstGeom prst="rect">
            <a:avLst/>
          </a:prstGeom>
          <a:noFill/>
          <a:ln>
            <a:noFill/>
          </a:ln>
        </p:spPr>
      </p:pic>
      <p:sp>
        <p:nvSpPr>
          <p:cNvPr id="27" name="TextBox 26"/>
          <p:cNvSpPr txBox="1">
            <a:spLocks/>
          </p:cNvSpPr>
          <p:nvPr/>
        </p:nvSpPr>
        <p:spPr>
          <a:xfrm>
            <a:off x="6346800" y="7448936"/>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32" name="Google Shape;115;p16"/>
          <p:cNvSpPr txBox="1"/>
          <p:nvPr/>
        </p:nvSpPr>
        <p:spPr>
          <a:xfrm>
            <a:off x="1114425" y="7348923"/>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ever include energy-saving tips in its e-newsletters, or other communications, so parents and young people can save energy at home?</a:t>
            </a:r>
            <a:endParaRPr sz="1300">
              <a:solidFill>
                <a:schemeClr val="dk1"/>
              </a:solidFill>
            </a:endParaRPr>
          </a:p>
        </p:txBody>
      </p:sp>
      <p:sp>
        <p:nvSpPr>
          <p:cNvPr id="22" name="TextBox 21"/>
          <p:cNvSpPr txBox="1">
            <a:spLocks/>
          </p:cNvSpPr>
          <p:nvPr/>
        </p:nvSpPr>
        <p:spPr>
          <a:xfrm>
            <a:off x="6346800" y="8391259"/>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131" name="Google Shape;131;p16"/>
          <p:cNvPicPr preferRelativeResize="0"/>
          <p:nvPr/>
        </p:nvPicPr>
        <p:blipFill>
          <a:blip r:embed="rId10">
            <a:alphaModFix/>
          </a:blip>
          <a:stretch>
            <a:fillRect/>
          </a:stretch>
        </p:blipFill>
        <p:spPr>
          <a:xfrm>
            <a:off x="561975" y="8470062"/>
            <a:ext cx="422519" cy="427169"/>
          </a:xfrm>
          <a:prstGeom prst="rect">
            <a:avLst/>
          </a:prstGeom>
          <a:noFill/>
          <a:ln>
            <a:noFill/>
          </a:ln>
        </p:spPr>
      </p:pic>
      <p:sp>
        <p:nvSpPr>
          <p:cNvPr id="33" name="Google Shape;115;p16"/>
          <p:cNvSpPr txBox="1"/>
          <p:nvPr/>
        </p:nvSpPr>
        <p:spPr>
          <a:xfrm>
            <a:off x="1114425" y="8391274"/>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last twelve months, has your school planned an energy-free day, energy-saving week or something similar?</a:t>
            </a:r>
            <a:endParaRPr sz="13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5"/>
        <p:cNvGrpSpPr/>
        <p:nvPr/>
      </p:nvGrpSpPr>
      <p:grpSpPr>
        <a:xfrm>
          <a:off x="0" y="0"/>
          <a:ext cx="0" cy="0"/>
          <a:chOff x="0" y="0"/>
          <a:chExt cx="0" cy="0"/>
        </a:xfrm>
      </p:grpSpPr>
      <p:sp>
        <p:nvSpPr>
          <p:cNvPr id="29" name="TextBox 28"/>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5</a:t>
            </a:r>
            <a:endParaRPr lang="en-GB" sz="2400" dirty="0">
              <a:latin typeface="Arial" panose="020B0604020202020204" pitchFamily="34" charset="0"/>
              <a:cs typeface="Arial" panose="020B0604020202020204" pitchFamily="34" charset="0"/>
            </a:endParaRPr>
          </a:p>
        </p:txBody>
      </p:sp>
      <p:sp>
        <p:nvSpPr>
          <p:cNvPr id="23" name="TextBox 22"/>
          <p:cNvSpPr txBox="1">
            <a:spLocks/>
          </p:cNvSpPr>
          <p:nvPr/>
        </p:nvSpPr>
        <p:spPr>
          <a:xfrm>
            <a:off x="6346800" y="1392069"/>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136" name="Google Shape;136;p17"/>
          <p:cNvSpPr txBox="1"/>
          <p:nvPr/>
        </p:nvSpPr>
        <p:spPr>
          <a:xfrm>
            <a:off x="1116000" y="1362075"/>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have a smart meter and are young people allowed access to it?</a:t>
            </a:r>
            <a:endParaRPr sz="1300">
              <a:solidFill>
                <a:schemeClr val="dk1"/>
              </a:solidFill>
            </a:endParaRPr>
          </a:p>
        </p:txBody>
      </p:sp>
      <p:pic>
        <p:nvPicPr>
          <p:cNvPr id="137" name="Google Shape;137;p17"/>
          <p:cNvPicPr preferRelativeResize="0"/>
          <p:nvPr/>
        </p:nvPicPr>
        <p:blipFill>
          <a:blip r:embed="rId4">
            <a:alphaModFix/>
          </a:blip>
          <a:stretch>
            <a:fillRect/>
          </a:stretch>
        </p:blipFill>
        <p:spPr>
          <a:xfrm>
            <a:off x="561600" y="1470872"/>
            <a:ext cx="422519" cy="427169"/>
          </a:xfrm>
          <a:prstGeom prst="rect">
            <a:avLst/>
          </a:prstGeom>
          <a:noFill/>
          <a:ln>
            <a:noFill/>
          </a:ln>
        </p:spPr>
      </p:pic>
      <p:sp>
        <p:nvSpPr>
          <p:cNvPr id="143" name="Google Shape;143;p17"/>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44" name="Google Shape;144;p17"/>
          <p:cNvGrpSpPr/>
          <p:nvPr/>
        </p:nvGrpSpPr>
        <p:grpSpPr>
          <a:xfrm>
            <a:off x="208325" y="8250150"/>
            <a:ext cx="690900" cy="690900"/>
            <a:chOff x="208325" y="8250150"/>
            <a:chExt cx="690900" cy="690900"/>
          </a:xfrm>
        </p:grpSpPr>
        <p:sp>
          <p:nvSpPr>
            <p:cNvPr id="145" name="Google Shape;145;p17"/>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17"/>
            <p:cNvPicPr preferRelativeResize="0"/>
            <p:nvPr/>
          </p:nvPicPr>
          <p:blipFill>
            <a:blip r:embed="rId5">
              <a:alphaModFix/>
            </a:blip>
            <a:stretch>
              <a:fillRect/>
            </a:stretch>
          </p:blipFill>
          <p:spPr>
            <a:xfrm>
              <a:off x="335985" y="8324345"/>
              <a:ext cx="435446" cy="542371"/>
            </a:xfrm>
            <a:prstGeom prst="rect">
              <a:avLst/>
            </a:prstGeom>
            <a:noFill/>
            <a:ln>
              <a:noFill/>
            </a:ln>
          </p:spPr>
        </p:pic>
      </p:grpSp>
      <p:sp>
        <p:nvSpPr>
          <p:cNvPr id="147" name="Google Shape;147;p17"/>
          <p:cNvSpPr txBox="1"/>
          <p:nvPr/>
        </p:nvSpPr>
        <p:spPr>
          <a:xfrm>
            <a:off x="1022865" y="8078480"/>
            <a:ext cx="60165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Renewable energy creates </a:t>
            </a:r>
            <a:r>
              <a:rPr lang="en-GB" sz="1600" b="1">
                <a:solidFill>
                  <a:schemeClr val="dk1"/>
                </a:solidFill>
              </a:rPr>
              <a:t>more jobs for women</a:t>
            </a:r>
            <a:r>
              <a:rPr lang="en-GB" sz="1600">
                <a:solidFill>
                  <a:schemeClr val="dk1"/>
                </a:solidFill>
              </a:rPr>
              <a:t>. Women hold 32% of renewables jobs compared to just 21% in fossil fuel roles.</a:t>
            </a:r>
            <a:endParaRPr sz="1600" b="1">
              <a:solidFill>
                <a:schemeClr val="dk1"/>
              </a:solidFill>
            </a:endParaRPr>
          </a:p>
        </p:txBody>
      </p:sp>
      <p:sp>
        <p:nvSpPr>
          <p:cNvPr id="149" name="Google Shape;149;p17"/>
          <p:cNvSpPr txBox="1"/>
          <p:nvPr/>
        </p:nvSpPr>
        <p:spPr>
          <a:xfrm>
            <a:off x="5194350" y="4406400"/>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150" name="Google Shape;150;p17"/>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Energy monitors and joining Switch Off Fortnight campaign</a:t>
            </a:r>
            <a:endParaRPr dirty="0"/>
          </a:p>
        </p:txBody>
      </p:sp>
      <p:sp>
        <p:nvSpPr>
          <p:cNvPr id="24" name="TextBox 23"/>
          <p:cNvSpPr txBox="1">
            <a:spLocks/>
          </p:cNvSpPr>
          <p:nvPr/>
        </p:nvSpPr>
        <p:spPr>
          <a:xfrm>
            <a:off x="6346800" y="3393119"/>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139" name="Google Shape;139;p17"/>
          <p:cNvPicPr preferRelativeResize="0"/>
          <p:nvPr/>
        </p:nvPicPr>
        <p:blipFill>
          <a:blip r:embed="rId6">
            <a:alphaModFix/>
          </a:blip>
          <a:stretch>
            <a:fillRect/>
          </a:stretch>
        </p:blipFill>
        <p:spPr>
          <a:xfrm>
            <a:off x="561600" y="3472182"/>
            <a:ext cx="422519" cy="426649"/>
          </a:xfrm>
          <a:prstGeom prst="rect">
            <a:avLst/>
          </a:prstGeom>
          <a:noFill/>
          <a:ln>
            <a:noFill/>
          </a:ln>
        </p:spPr>
      </p:pic>
      <p:sp>
        <p:nvSpPr>
          <p:cNvPr id="22" name="Google Shape;136;p17"/>
          <p:cNvSpPr txBox="1"/>
          <p:nvPr/>
        </p:nvSpPr>
        <p:spPr>
          <a:xfrm>
            <a:off x="1116000" y="3248094"/>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Visit three empty classrooms during break, lunch or assembly time (when they are empty), are the lights and interactive board switched off in every classroom?</a:t>
            </a:r>
            <a:endParaRPr sz="1300">
              <a:solidFill>
                <a:schemeClr val="dk1"/>
              </a:solidFill>
            </a:endParaRPr>
          </a:p>
        </p:txBody>
      </p:sp>
      <p:pic>
        <p:nvPicPr>
          <p:cNvPr id="138" name="Google Shape;138;p17"/>
          <p:cNvPicPr preferRelativeResize="0"/>
          <p:nvPr/>
        </p:nvPicPr>
        <p:blipFill>
          <a:blip r:embed="rId7">
            <a:alphaModFix/>
          </a:blip>
          <a:stretch>
            <a:fillRect/>
          </a:stretch>
        </p:blipFill>
        <p:spPr>
          <a:xfrm>
            <a:off x="561600" y="2414141"/>
            <a:ext cx="422519" cy="426649"/>
          </a:xfrm>
          <a:prstGeom prst="rect">
            <a:avLst/>
          </a:prstGeom>
          <a:noFill/>
          <a:ln>
            <a:noFill/>
          </a:ln>
        </p:spPr>
      </p:pic>
      <p:sp>
        <p:nvSpPr>
          <p:cNvPr id="21" name="Google Shape;136;p17"/>
          <p:cNvSpPr txBox="1"/>
          <p:nvPr/>
        </p:nvSpPr>
        <p:spPr>
          <a:xfrm>
            <a:off x="1116000" y="2190053"/>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Find your school’s site manager, has your school building been improved to save energy (e.g., double+ glazed windows, heating system, insulation etc.)?</a:t>
            </a:r>
            <a:endParaRPr sz="1300">
              <a:solidFill>
                <a:schemeClr val="dk1"/>
              </a:solidFill>
            </a:endParaRPr>
          </a:p>
        </p:txBody>
      </p:sp>
      <p:sp>
        <p:nvSpPr>
          <p:cNvPr id="25" name="TextBox 24"/>
          <p:cNvSpPr txBox="1">
            <a:spLocks/>
          </p:cNvSpPr>
          <p:nvPr/>
        </p:nvSpPr>
        <p:spPr>
          <a:xfrm>
            <a:off x="6346800" y="2335078"/>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grpSp>
        <p:nvGrpSpPr>
          <p:cNvPr id="27" name="Group 26"/>
          <p:cNvGrpSpPr/>
          <p:nvPr/>
        </p:nvGrpSpPr>
        <p:grpSpPr>
          <a:xfrm>
            <a:off x="695425" y="4850539"/>
            <a:ext cx="2343080" cy="722475"/>
            <a:chOff x="695425" y="4850539"/>
            <a:chExt cx="2343080" cy="722475"/>
          </a:xfrm>
        </p:grpSpPr>
        <p:pic>
          <p:nvPicPr>
            <p:cNvPr id="28" name="Google Shape;101;p15"/>
            <p:cNvPicPr preferRelativeResize="0"/>
            <p:nvPr/>
          </p:nvPicPr>
          <p:blipFill>
            <a:blip r:embed="rId8">
              <a:alphaModFix/>
            </a:blip>
            <a:stretch>
              <a:fillRect/>
            </a:stretch>
          </p:blipFill>
          <p:spPr>
            <a:xfrm>
              <a:off x="695425" y="4886925"/>
              <a:ext cx="2143125" cy="653425"/>
            </a:xfrm>
            <a:prstGeom prst="rect">
              <a:avLst/>
            </a:prstGeom>
            <a:noFill/>
            <a:ln>
              <a:noFill/>
            </a:ln>
          </p:spPr>
        </p:pic>
        <p:sp>
          <p:nvSpPr>
            <p:cNvPr id="30"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7"/>
        <p:cNvGrpSpPr/>
        <p:nvPr/>
      </p:nvGrpSpPr>
      <p:grpSpPr>
        <a:xfrm>
          <a:off x="0" y="0"/>
          <a:ext cx="0" cy="0"/>
          <a:chOff x="0" y="0"/>
          <a:chExt cx="0" cy="0"/>
        </a:xfrm>
      </p:grpSpPr>
      <p:sp>
        <p:nvSpPr>
          <p:cNvPr id="26" name="TextBox 25"/>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158" name="Google Shape;158;p18"/>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Global Citizenship</a:t>
            </a:r>
            <a:endParaRPr sz="4800"/>
          </a:p>
        </p:txBody>
      </p:sp>
      <p:cxnSp>
        <p:nvCxnSpPr>
          <p:cNvPr id="173" name="Google Shape;173;p18"/>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159" name="Google Shape;159;p18"/>
          <p:cNvSpPr txBox="1"/>
          <p:nvPr/>
        </p:nvSpPr>
        <p:spPr>
          <a:xfrm>
            <a:off x="1114425" y="274024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raised money for a charity or cause in the last twelve months, or donated to a local foodbank?</a:t>
            </a:r>
            <a:endParaRPr sz="1300">
              <a:solidFill>
                <a:schemeClr val="dk1"/>
              </a:solidFill>
            </a:endParaRPr>
          </a:p>
        </p:txBody>
      </p:sp>
      <p:pic>
        <p:nvPicPr>
          <p:cNvPr id="160" name="Google Shape;160;p18"/>
          <p:cNvPicPr preferRelativeResize="0"/>
          <p:nvPr/>
        </p:nvPicPr>
        <p:blipFill>
          <a:blip r:embed="rId4">
            <a:alphaModFix/>
          </a:blip>
          <a:stretch>
            <a:fillRect/>
          </a:stretch>
        </p:blipFill>
        <p:spPr>
          <a:xfrm>
            <a:off x="561600" y="2819294"/>
            <a:ext cx="422519" cy="426654"/>
          </a:xfrm>
          <a:prstGeom prst="rect">
            <a:avLst/>
          </a:prstGeom>
          <a:noFill/>
          <a:ln>
            <a:noFill/>
          </a:ln>
        </p:spPr>
      </p:pic>
      <p:sp>
        <p:nvSpPr>
          <p:cNvPr id="28" name="TextBox 27"/>
          <p:cNvSpPr txBox="1">
            <a:spLocks/>
          </p:cNvSpPr>
          <p:nvPr/>
        </p:nvSpPr>
        <p:spPr>
          <a:xfrm>
            <a:off x="6346800" y="274023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175" name="Google Shape;175;p18"/>
          <p:cNvPicPr preferRelativeResize="0"/>
          <p:nvPr/>
        </p:nvPicPr>
        <p:blipFill>
          <a:blip r:embed="rId5">
            <a:alphaModFix/>
          </a:blip>
          <a:stretch>
            <a:fillRect/>
          </a:stretch>
        </p:blipFill>
        <p:spPr>
          <a:xfrm>
            <a:off x="561600" y="8672249"/>
            <a:ext cx="422519" cy="427169"/>
          </a:xfrm>
          <a:prstGeom prst="rect">
            <a:avLst/>
          </a:prstGeom>
          <a:noFill/>
          <a:ln>
            <a:noFill/>
          </a:ln>
        </p:spPr>
      </p:pic>
      <p:sp>
        <p:nvSpPr>
          <p:cNvPr id="25" name="Google Shape;159;p18"/>
          <p:cNvSpPr txBox="1"/>
          <p:nvPr/>
        </p:nvSpPr>
        <p:spPr>
          <a:xfrm>
            <a:off x="1114425" y="8493433"/>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celebrate diversity by organising events and education around religious/cultural holidays, or events like Black History Month and Pride?</a:t>
            </a:r>
            <a:endParaRPr sz="1300">
              <a:solidFill>
                <a:schemeClr val="dk1"/>
              </a:solidFill>
            </a:endParaRPr>
          </a:p>
        </p:txBody>
      </p:sp>
      <p:sp>
        <p:nvSpPr>
          <p:cNvPr id="29" name="TextBox 28"/>
          <p:cNvSpPr txBox="1">
            <a:spLocks/>
          </p:cNvSpPr>
          <p:nvPr/>
        </p:nvSpPr>
        <p:spPr>
          <a:xfrm>
            <a:off x="6346800" y="8593446"/>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161" name="Google Shape;161;p18"/>
          <p:cNvPicPr preferRelativeResize="0"/>
          <p:nvPr/>
        </p:nvPicPr>
        <p:blipFill>
          <a:blip r:embed="rId6">
            <a:alphaModFix/>
          </a:blip>
          <a:stretch>
            <a:fillRect/>
          </a:stretch>
        </p:blipFill>
        <p:spPr>
          <a:xfrm>
            <a:off x="561600" y="3744823"/>
            <a:ext cx="422519" cy="426654"/>
          </a:xfrm>
          <a:prstGeom prst="rect">
            <a:avLst/>
          </a:prstGeom>
          <a:noFill/>
          <a:ln>
            <a:noFill/>
          </a:ln>
        </p:spPr>
      </p:pic>
      <p:sp>
        <p:nvSpPr>
          <p:cNvPr id="20" name="Google Shape;159;p18"/>
          <p:cNvSpPr txBox="1"/>
          <p:nvPr/>
        </p:nvSpPr>
        <p:spPr>
          <a:xfrm>
            <a:off x="1114425" y="3665778"/>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Was any of this money raised for environmental, wildlife or animal welfare charities?</a:t>
            </a:r>
            <a:endParaRPr sz="1300">
              <a:solidFill>
                <a:schemeClr val="dk1"/>
              </a:solidFill>
            </a:endParaRPr>
          </a:p>
        </p:txBody>
      </p:sp>
      <p:sp>
        <p:nvSpPr>
          <p:cNvPr id="30" name="TextBox 29"/>
          <p:cNvSpPr txBox="1">
            <a:spLocks/>
          </p:cNvSpPr>
          <p:nvPr/>
        </p:nvSpPr>
        <p:spPr>
          <a:xfrm>
            <a:off x="6346800" y="366576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162" name="Google Shape;162;p18"/>
          <p:cNvPicPr preferRelativeResize="0"/>
          <p:nvPr/>
        </p:nvPicPr>
        <p:blipFill>
          <a:blip r:embed="rId7">
            <a:alphaModFix/>
          </a:blip>
          <a:stretch>
            <a:fillRect/>
          </a:stretch>
        </p:blipFill>
        <p:spPr>
          <a:xfrm>
            <a:off x="561600" y="4770365"/>
            <a:ext cx="422519" cy="426654"/>
          </a:xfrm>
          <a:prstGeom prst="rect">
            <a:avLst/>
          </a:prstGeom>
          <a:noFill/>
          <a:ln>
            <a:noFill/>
          </a:ln>
        </p:spPr>
      </p:pic>
      <p:sp>
        <p:nvSpPr>
          <p:cNvPr id="21" name="Google Shape;159;p18"/>
          <p:cNvSpPr txBox="1"/>
          <p:nvPr/>
        </p:nvSpPr>
        <p:spPr>
          <a:xfrm>
            <a:off x="1114425" y="4591292"/>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young people allowed to take responsibility for planning fundraising events, or selecting which charities their fundraising supports?</a:t>
            </a:r>
            <a:endParaRPr sz="1300">
              <a:solidFill>
                <a:schemeClr val="dk1"/>
              </a:solidFill>
            </a:endParaRPr>
          </a:p>
        </p:txBody>
      </p:sp>
      <p:sp>
        <p:nvSpPr>
          <p:cNvPr id="31" name="TextBox 30"/>
          <p:cNvSpPr txBox="1">
            <a:spLocks/>
          </p:cNvSpPr>
          <p:nvPr/>
        </p:nvSpPr>
        <p:spPr>
          <a:xfrm>
            <a:off x="6346800" y="469130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163" name="Google Shape;163;p18"/>
          <p:cNvPicPr preferRelativeResize="0"/>
          <p:nvPr/>
        </p:nvPicPr>
        <p:blipFill>
          <a:blip r:embed="rId8">
            <a:alphaModFix/>
          </a:blip>
          <a:stretch>
            <a:fillRect/>
          </a:stretch>
        </p:blipFill>
        <p:spPr>
          <a:xfrm>
            <a:off x="561600" y="5796166"/>
            <a:ext cx="422519" cy="426134"/>
          </a:xfrm>
          <a:prstGeom prst="rect">
            <a:avLst/>
          </a:prstGeom>
          <a:noFill/>
          <a:ln>
            <a:noFill/>
          </a:ln>
        </p:spPr>
      </p:pic>
      <p:sp>
        <p:nvSpPr>
          <p:cNvPr id="23" name="Google Shape;159;p18"/>
          <p:cNvSpPr txBox="1"/>
          <p:nvPr/>
        </p:nvSpPr>
        <p:spPr>
          <a:xfrm>
            <a:off x="1114425" y="5716861"/>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links with any other schools in different countries?</a:t>
            </a:r>
            <a:endParaRPr sz="1300">
              <a:solidFill>
                <a:schemeClr val="dk1"/>
              </a:solidFill>
            </a:endParaRPr>
          </a:p>
        </p:txBody>
      </p:sp>
      <p:sp>
        <p:nvSpPr>
          <p:cNvPr id="32" name="TextBox 31"/>
          <p:cNvSpPr txBox="1">
            <a:spLocks/>
          </p:cNvSpPr>
          <p:nvPr/>
        </p:nvSpPr>
        <p:spPr>
          <a:xfrm>
            <a:off x="6305650" y="5716846"/>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164" name="Google Shape;164;p18"/>
          <p:cNvPicPr preferRelativeResize="0"/>
          <p:nvPr/>
        </p:nvPicPr>
        <p:blipFill>
          <a:blip r:embed="rId9">
            <a:alphaModFix/>
          </a:blip>
          <a:stretch>
            <a:fillRect/>
          </a:stretch>
        </p:blipFill>
        <p:spPr>
          <a:xfrm>
            <a:off x="561600" y="6721695"/>
            <a:ext cx="422519" cy="426134"/>
          </a:xfrm>
          <a:prstGeom prst="rect">
            <a:avLst/>
          </a:prstGeom>
          <a:noFill/>
          <a:ln>
            <a:noFill/>
          </a:ln>
        </p:spPr>
      </p:pic>
      <p:sp>
        <p:nvSpPr>
          <p:cNvPr id="22" name="Google Shape;159;p18"/>
          <p:cNvSpPr txBox="1"/>
          <p:nvPr/>
        </p:nvSpPr>
        <p:spPr>
          <a:xfrm>
            <a:off x="1114425" y="6742417"/>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declared a climate emergency?</a:t>
            </a:r>
            <a:endParaRPr sz="1300">
              <a:solidFill>
                <a:schemeClr val="dk1"/>
              </a:solidFill>
            </a:endParaRPr>
          </a:p>
        </p:txBody>
      </p:sp>
      <p:sp>
        <p:nvSpPr>
          <p:cNvPr id="33" name="TextBox 32"/>
          <p:cNvSpPr txBox="1">
            <a:spLocks/>
          </p:cNvSpPr>
          <p:nvPr/>
        </p:nvSpPr>
        <p:spPr>
          <a:xfrm>
            <a:off x="6305650" y="6642375"/>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165" name="Google Shape;165;p18"/>
          <p:cNvPicPr preferRelativeResize="0"/>
          <p:nvPr/>
        </p:nvPicPr>
        <p:blipFill>
          <a:blip r:embed="rId10">
            <a:alphaModFix/>
          </a:blip>
          <a:stretch>
            <a:fillRect/>
          </a:stretch>
        </p:blipFill>
        <p:spPr>
          <a:xfrm>
            <a:off x="561600" y="7646707"/>
            <a:ext cx="422519" cy="427169"/>
          </a:xfrm>
          <a:prstGeom prst="rect">
            <a:avLst/>
          </a:prstGeom>
          <a:noFill/>
          <a:ln>
            <a:noFill/>
          </a:ln>
        </p:spPr>
      </p:pic>
      <p:sp>
        <p:nvSpPr>
          <p:cNvPr id="24" name="Google Shape;159;p18"/>
          <p:cNvSpPr txBox="1"/>
          <p:nvPr/>
        </p:nvSpPr>
        <p:spPr>
          <a:xfrm>
            <a:off x="1114425" y="756791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have any young people in your school written to their local MP?</a:t>
            </a:r>
            <a:endParaRPr sz="1300">
              <a:solidFill>
                <a:schemeClr val="dk1"/>
              </a:solidFill>
            </a:endParaRPr>
          </a:p>
        </p:txBody>
      </p:sp>
      <p:sp>
        <p:nvSpPr>
          <p:cNvPr id="34" name="TextBox 33"/>
          <p:cNvSpPr txBox="1">
            <a:spLocks/>
          </p:cNvSpPr>
          <p:nvPr/>
        </p:nvSpPr>
        <p:spPr>
          <a:xfrm>
            <a:off x="6346800" y="7567904"/>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9"/>
        <p:cNvGrpSpPr/>
        <p:nvPr/>
      </p:nvGrpSpPr>
      <p:grpSpPr>
        <a:xfrm>
          <a:off x="0" y="0"/>
          <a:ext cx="0" cy="0"/>
          <a:chOff x="0" y="0"/>
          <a:chExt cx="0" cy="0"/>
        </a:xfrm>
      </p:grpSpPr>
      <p:sp>
        <p:nvSpPr>
          <p:cNvPr id="187" name="Google Shape;187;p19"/>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88" name="Google Shape;188;p19"/>
          <p:cNvGrpSpPr/>
          <p:nvPr/>
        </p:nvGrpSpPr>
        <p:grpSpPr>
          <a:xfrm>
            <a:off x="208325" y="8250150"/>
            <a:ext cx="690900" cy="690900"/>
            <a:chOff x="208325" y="8250150"/>
            <a:chExt cx="690900" cy="690900"/>
          </a:xfrm>
        </p:grpSpPr>
        <p:sp>
          <p:nvSpPr>
            <p:cNvPr id="189" name="Google Shape;189;p19"/>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19"/>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191" name="Google Shape;191;p19"/>
          <p:cNvSpPr txBox="1"/>
          <p:nvPr/>
        </p:nvSpPr>
        <p:spPr>
          <a:xfrm>
            <a:off x="1022400" y="7958335"/>
            <a:ext cx="6016500" cy="1317253"/>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From 2010 – 2019 weather-related events displaced an estimated </a:t>
            </a:r>
            <a:r>
              <a:rPr lang="en-GB" sz="1600" b="1">
                <a:solidFill>
                  <a:schemeClr val="dk1"/>
                </a:solidFill>
              </a:rPr>
              <a:t>23.1 million people each year</a:t>
            </a:r>
            <a:r>
              <a:rPr lang="en-GB" sz="1600">
                <a:solidFill>
                  <a:schemeClr val="dk1"/>
                </a:solidFill>
              </a:rPr>
              <a:t>, unfortunately most refugees come from countries that are the </a:t>
            </a:r>
            <a:r>
              <a:rPr lang="en-GB" sz="1600" b="1">
                <a:solidFill>
                  <a:schemeClr val="dk1"/>
                </a:solidFill>
              </a:rPr>
              <a:t>most vulnerable</a:t>
            </a:r>
            <a:r>
              <a:rPr lang="en-GB" sz="1600">
                <a:solidFill>
                  <a:schemeClr val="dk1"/>
                </a:solidFill>
              </a:rPr>
              <a:t> and least ready to adapt to the impacts of climate change. </a:t>
            </a:r>
            <a:endParaRPr sz="1600">
              <a:solidFill>
                <a:schemeClr val="dk1"/>
              </a:solidFill>
            </a:endParaRPr>
          </a:p>
        </p:txBody>
      </p:sp>
      <p:sp>
        <p:nvSpPr>
          <p:cNvPr id="193" name="Google Shape;193;p19"/>
          <p:cNvSpPr txBox="1"/>
          <p:nvPr/>
        </p:nvSpPr>
        <p:spPr>
          <a:xfrm>
            <a:off x="5194350" y="4406400"/>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194" name="Google Shape;194;p19"/>
          <p:cNvSpPr txBox="1"/>
          <p:nvPr/>
        </p:nvSpPr>
        <p:spPr>
          <a:xfrm>
            <a:off x="550800" y="5209050"/>
            <a:ext cx="6458400" cy="2268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Could we run a Fair Trade tuck shop? Year 6 enterprise?</a:t>
            </a:r>
            <a:endParaRPr dirty="0"/>
          </a:p>
          <a:p>
            <a:pPr marL="0" lvl="0" indent="0" algn="l" rtl="0">
              <a:spcBef>
                <a:spcPts val="0"/>
              </a:spcBef>
              <a:spcAft>
                <a:spcPts val="0"/>
              </a:spcAft>
              <a:buNone/>
            </a:pPr>
            <a:endParaRPr dirty="0"/>
          </a:p>
        </p:txBody>
      </p:sp>
      <p:grpSp>
        <p:nvGrpSpPr>
          <p:cNvPr id="23" name="Group 22"/>
          <p:cNvGrpSpPr/>
          <p:nvPr/>
        </p:nvGrpSpPr>
        <p:grpSpPr>
          <a:xfrm>
            <a:off x="695425" y="4850539"/>
            <a:ext cx="2343080" cy="722475"/>
            <a:chOff x="695425" y="4850539"/>
            <a:chExt cx="2343080" cy="722475"/>
          </a:xfrm>
        </p:grpSpPr>
        <p:pic>
          <p:nvPicPr>
            <p:cNvPr id="24"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5"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180" name="Google Shape;180;p19"/>
          <p:cNvSpPr txBox="1"/>
          <p:nvPr/>
        </p:nvSpPr>
        <p:spPr>
          <a:xfrm>
            <a:off x="1116000" y="1362075"/>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Approach three different members of teaching staff (not the Eco-Coordinator), can any of them name one of the Sustainable Development Goals?</a:t>
            </a:r>
            <a:endParaRPr sz="1300">
              <a:solidFill>
                <a:schemeClr val="dk1"/>
              </a:solidFill>
            </a:endParaRPr>
          </a:p>
        </p:txBody>
      </p:sp>
      <p:pic>
        <p:nvPicPr>
          <p:cNvPr id="181" name="Google Shape;181;p19"/>
          <p:cNvPicPr preferRelativeResize="0"/>
          <p:nvPr/>
        </p:nvPicPr>
        <p:blipFill>
          <a:blip r:embed="rId6">
            <a:alphaModFix/>
          </a:blip>
          <a:stretch>
            <a:fillRect/>
          </a:stretch>
        </p:blipFill>
        <p:spPr>
          <a:xfrm>
            <a:off x="561600" y="1585903"/>
            <a:ext cx="422519" cy="427169"/>
          </a:xfrm>
          <a:prstGeom prst="rect">
            <a:avLst/>
          </a:prstGeom>
          <a:noFill/>
          <a:ln>
            <a:noFill/>
          </a:ln>
        </p:spPr>
      </p:pic>
      <p:sp>
        <p:nvSpPr>
          <p:cNvPr id="26" name="TextBox 25"/>
          <p:cNvSpPr txBox="1">
            <a:spLocks/>
          </p:cNvSpPr>
          <p:nvPr/>
        </p:nvSpPr>
        <p:spPr>
          <a:xfrm>
            <a:off x="6346800" y="1507100"/>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pic>
        <p:nvPicPr>
          <p:cNvPr id="183" name="Google Shape;183;p19"/>
          <p:cNvPicPr preferRelativeResize="0"/>
          <p:nvPr/>
        </p:nvPicPr>
        <p:blipFill>
          <a:blip r:embed="rId7">
            <a:alphaModFix/>
          </a:blip>
          <a:stretch>
            <a:fillRect/>
          </a:stretch>
        </p:blipFill>
        <p:spPr>
          <a:xfrm>
            <a:off x="561600" y="3562936"/>
            <a:ext cx="422519" cy="426649"/>
          </a:xfrm>
          <a:prstGeom prst="rect">
            <a:avLst/>
          </a:prstGeom>
          <a:noFill/>
          <a:ln>
            <a:noFill/>
          </a:ln>
        </p:spPr>
      </p:pic>
      <p:sp>
        <p:nvSpPr>
          <p:cNvPr id="21" name="Google Shape;180;p19"/>
          <p:cNvSpPr txBox="1"/>
          <p:nvPr/>
        </p:nvSpPr>
        <p:spPr>
          <a:xfrm>
            <a:off x="1116000" y="345387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With permission and Eco-Coordinator supervision check the tea, coffee and biscuits in the staff room, are any of them Fair Trade?</a:t>
            </a:r>
            <a:endParaRPr sz="1300">
              <a:solidFill>
                <a:schemeClr val="dk1"/>
              </a:solidFill>
            </a:endParaRPr>
          </a:p>
        </p:txBody>
      </p:sp>
      <p:sp>
        <p:nvSpPr>
          <p:cNvPr id="27" name="TextBox 26"/>
          <p:cNvSpPr txBox="1">
            <a:spLocks/>
          </p:cNvSpPr>
          <p:nvPr/>
        </p:nvSpPr>
        <p:spPr>
          <a:xfrm>
            <a:off x="6346800" y="3483873"/>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182" name="Google Shape;182;p19"/>
          <p:cNvPicPr preferRelativeResize="0"/>
          <p:nvPr/>
        </p:nvPicPr>
        <p:blipFill>
          <a:blip r:embed="rId8">
            <a:alphaModFix/>
          </a:blip>
          <a:stretch>
            <a:fillRect/>
          </a:stretch>
        </p:blipFill>
        <p:spPr>
          <a:xfrm>
            <a:off x="561600" y="2632065"/>
            <a:ext cx="422519" cy="426649"/>
          </a:xfrm>
          <a:prstGeom prst="rect">
            <a:avLst/>
          </a:prstGeom>
          <a:noFill/>
          <a:ln>
            <a:noFill/>
          </a:ln>
        </p:spPr>
      </p:pic>
      <p:sp>
        <p:nvSpPr>
          <p:cNvPr id="20" name="Google Shape;180;p19"/>
          <p:cNvSpPr txBox="1"/>
          <p:nvPr/>
        </p:nvSpPr>
        <p:spPr>
          <a:xfrm>
            <a:off x="1116000" y="2407977"/>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Speak to staff members in the school canteen, can they find three different items of food with green/ethical labelling e.g., Fair Trade, Rainforest Alliance, Red Tractor etc.? </a:t>
            </a:r>
            <a:endParaRPr sz="1300">
              <a:solidFill>
                <a:schemeClr val="dk1"/>
              </a:solidFill>
            </a:endParaRPr>
          </a:p>
        </p:txBody>
      </p:sp>
      <p:sp>
        <p:nvSpPr>
          <p:cNvPr id="28" name="TextBox 27"/>
          <p:cNvSpPr txBox="1">
            <a:spLocks/>
          </p:cNvSpPr>
          <p:nvPr/>
        </p:nvSpPr>
        <p:spPr>
          <a:xfrm>
            <a:off x="6346800" y="255300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32" name="TextBox 31"/>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5</a:t>
            </a:r>
            <a:endParaRPr lang="en-GB" sz="2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1"/>
        <p:cNvGrpSpPr/>
        <p:nvPr/>
      </p:nvGrpSpPr>
      <p:grpSpPr>
        <a:xfrm>
          <a:off x="0" y="0"/>
          <a:ext cx="0" cy="0"/>
          <a:chOff x="0" y="0"/>
          <a:chExt cx="0" cy="0"/>
        </a:xfrm>
      </p:grpSpPr>
      <p:sp>
        <p:nvSpPr>
          <p:cNvPr id="202" name="Google Shape;202;p20"/>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Healthy Living</a:t>
            </a:r>
            <a:endParaRPr sz="4800"/>
          </a:p>
        </p:txBody>
      </p:sp>
      <p:cxnSp>
        <p:nvCxnSpPr>
          <p:cNvPr id="217" name="Google Shape;217;p20"/>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03" name="Google Shape;203;p20"/>
          <p:cNvSpPr txBox="1"/>
          <p:nvPr/>
        </p:nvSpPr>
        <p:spPr>
          <a:xfrm>
            <a:off x="1116000" y="2777517"/>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teach young people how to grow fruit, vegetables and herbs?</a:t>
            </a:r>
            <a:endParaRPr sz="1300">
              <a:solidFill>
                <a:schemeClr val="dk1"/>
              </a:solidFill>
            </a:endParaRPr>
          </a:p>
        </p:txBody>
      </p:sp>
      <p:pic>
        <p:nvPicPr>
          <p:cNvPr id="204" name="Google Shape;204;p20"/>
          <p:cNvPicPr preferRelativeResize="0"/>
          <p:nvPr/>
        </p:nvPicPr>
        <p:blipFill>
          <a:blip r:embed="rId4">
            <a:alphaModFix/>
          </a:blip>
          <a:stretch>
            <a:fillRect/>
          </a:stretch>
        </p:blipFill>
        <p:spPr>
          <a:xfrm>
            <a:off x="561600" y="2856562"/>
            <a:ext cx="422519" cy="426654"/>
          </a:xfrm>
          <a:prstGeom prst="rect">
            <a:avLst/>
          </a:prstGeom>
          <a:noFill/>
          <a:ln>
            <a:noFill/>
          </a:ln>
        </p:spPr>
      </p:pic>
      <p:sp>
        <p:nvSpPr>
          <p:cNvPr id="21" name="TextBox 20"/>
          <p:cNvSpPr txBox="1">
            <a:spLocks/>
          </p:cNvSpPr>
          <p:nvPr/>
        </p:nvSpPr>
        <p:spPr>
          <a:xfrm>
            <a:off x="6346800" y="277750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05" name="Google Shape;205;p20"/>
          <p:cNvPicPr preferRelativeResize="0"/>
          <p:nvPr/>
        </p:nvPicPr>
        <p:blipFill>
          <a:blip r:embed="rId5">
            <a:alphaModFix/>
          </a:blip>
          <a:stretch>
            <a:fillRect/>
          </a:stretch>
        </p:blipFill>
        <p:spPr>
          <a:xfrm>
            <a:off x="561600" y="3763108"/>
            <a:ext cx="422519" cy="426654"/>
          </a:xfrm>
          <a:prstGeom prst="rect">
            <a:avLst/>
          </a:prstGeom>
          <a:noFill/>
          <a:ln>
            <a:noFill/>
          </a:ln>
        </p:spPr>
      </p:pic>
      <p:sp>
        <p:nvSpPr>
          <p:cNvPr id="23" name="TextBox 22"/>
          <p:cNvSpPr txBox="1">
            <a:spLocks/>
          </p:cNvSpPr>
          <p:nvPr/>
        </p:nvSpPr>
        <p:spPr>
          <a:xfrm>
            <a:off x="6346800" y="368404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endParaRPr lang="en-GB" sz="2400" dirty="0">
              <a:latin typeface="Arial" panose="020B0604020202020204" pitchFamily="34" charset="0"/>
              <a:cs typeface="Arial" panose="020B0604020202020204" pitchFamily="34" charset="0"/>
            </a:endParaRPr>
          </a:p>
        </p:txBody>
      </p:sp>
      <p:sp>
        <p:nvSpPr>
          <p:cNvPr id="29" name="Google Shape;203;p20"/>
          <p:cNvSpPr txBox="1"/>
          <p:nvPr/>
        </p:nvSpPr>
        <p:spPr>
          <a:xfrm>
            <a:off x="1116000" y="3684063"/>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canteen ever use plants grown on site as ingredients?</a:t>
            </a:r>
            <a:endParaRPr sz="1300">
              <a:solidFill>
                <a:schemeClr val="dk1"/>
              </a:solidFill>
            </a:endParaRPr>
          </a:p>
        </p:txBody>
      </p:sp>
      <p:pic>
        <p:nvPicPr>
          <p:cNvPr id="206" name="Google Shape;206;p20"/>
          <p:cNvPicPr preferRelativeResize="0"/>
          <p:nvPr/>
        </p:nvPicPr>
        <p:blipFill>
          <a:blip r:embed="rId6">
            <a:alphaModFix/>
          </a:blip>
          <a:stretch>
            <a:fillRect/>
          </a:stretch>
        </p:blipFill>
        <p:spPr>
          <a:xfrm>
            <a:off x="561600" y="4669653"/>
            <a:ext cx="422519" cy="426654"/>
          </a:xfrm>
          <a:prstGeom prst="rect">
            <a:avLst/>
          </a:prstGeom>
          <a:noFill/>
          <a:ln>
            <a:noFill/>
          </a:ln>
        </p:spPr>
      </p:pic>
      <p:sp>
        <p:nvSpPr>
          <p:cNvPr id="24" name="TextBox 23"/>
          <p:cNvSpPr txBox="1">
            <a:spLocks/>
          </p:cNvSpPr>
          <p:nvPr/>
        </p:nvSpPr>
        <p:spPr>
          <a:xfrm>
            <a:off x="6346800" y="4590593"/>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30" name="Google Shape;203;p20"/>
          <p:cNvSpPr txBox="1"/>
          <p:nvPr/>
        </p:nvSpPr>
        <p:spPr>
          <a:xfrm>
            <a:off x="1116000" y="4690635"/>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menu have plant-based options every day?</a:t>
            </a:r>
            <a:endParaRPr sz="1300">
              <a:solidFill>
                <a:schemeClr val="dk1"/>
              </a:solidFill>
            </a:endParaRPr>
          </a:p>
        </p:txBody>
      </p:sp>
      <p:pic>
        <p:nvPicPr>
          <p:cNvPr id="207" name="Google Shape;207;p20"/>
          <p:cNvPicPr preferRelativeResize="0"/>
          <p:nvPr/>
        </p:nvPicPr>
        <p:blipFill>
          <a:blip r:embed="rId7">
            <a:alphaModFix/>
          </a:blip>
          <a:stretch>
            <a:fillRect/>
          </a:stretch>
        </p:blipFill>
        <p:spPr>
          <a:xfrm>
            <a:off x="561600" y="5676471"/>
            <a:ext cx="422519" cy="426134"/>
          </a:xfrm>
          <a:prstGeom prst="rect">
            <a:avLst/>
          </a:prstGeom>
          <a:noFill/>
          <a:ln>
            <a:noFill/>
          </a:ln>
        </p:spPr>
      </p:pic>
      <p:sp>
        <p:nvSpPr>
          <p:cNvPr id="25" name="TextBox 24"/>
          <p:cNvSpPr txBox="1">
            <a:spLocks/>
          </p:cNvSpPr>
          <p:nvPr/>
        </p:nvSpPr>
        <p:spPr>
          <a:xfrm>
            <a:off x="6346800" y="5597151"/>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31" name="Google Shape;203;p20"/>
          <p:cNvSpPr txBox="1"/>
          <p:nvPr/>
        </p:nvSpPr>
        <p:spPr>
          <a:xfrm>
            <a:off x="1116000" y="5497138"/>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plant-based options encouraged at lunch times, for example are they at the top of the menu, near the start of the queue or labelled planet-friendly?</a:t>
            </a:r>
            <a:endParaRPr sz="1300">
              <a:solidFill>
                <a:schemeClr val="dk1"/>
              </a:solidFill>
            </a:endParaRPr>
          </a:p>
        </p:txBody>
      </p:sp>
      <p:pic>
        <p:nvPicPr>
          <p:cNvPr id="208" name="Google Shape;208;p20"/>
          <p:cNvPicPr preferRelativeResize="0"/>
          <p:nvPr/>
        </p:nvPicPr>
        <p:blipFill>
          <a:blip r:embed="rId8">
            <a:alphaModFix/>
          </a:blip>
          <a:stretch>
            <a:fillRect/>
          </a:stretch>
        </p:blipFill>
        <p:spPr>
          <a:xfrm>
            <a:off x="561600" y="6683028"/>
            <a:ext cx="422519" cy="426134"/>
          </a:xfrm>
          <a:prstGeom prst="rect">
            <a:avLst/>
          </a:prstGeom>
          <a:noFill/>
          <a:ln>
            <a:noFill/>
          </a:ln>
        </p:spPr>
      </p:pic>
      <p:sp>
        <p:nvSpPr>
          <p:cNvPr id="26" name="TextBox 25"/>
          <p:cNvSpPr txBox="1">
            <a:spLocks/>
          </p:cNvSpPr>
          <p:nvPr/>
        </p:nvSpPr>
        <p:spPr>
          <a:xfrm>
            <a:off x="6346800" y="6603708"/>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32" name="Google Shape;203;p20"/>
          <p:cNvSpPr txBox="1"/>
          <p:nvPr/>
        </p:nvSpPr>
        <p:spPr>
          <a:xfrm>
            <a:off x="1116000" y="6603723"/>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regularly have meat-free days, or does it have termly meat-free weeks?</a:t>
            </a:r>
            <a:endParaRPr sz="1300">
              <a:solidFill>
                <a:schemeClr val="dk1"/>
              </a:solidFill>
            </a:endParaRPr>
          </a:p>
        </p:txBody>
      </p:sp>
      <p:pic>
        <p:nvPicPr>
          <p:cNvPr id="209" name="Google Shape;209;p20"/>
          <p:cNvPicPr preferRelativeResize="0"/>
          <p:nvPr/>
        </p:nvPicPr>
        <p:blipFill>
          <a:blip r:embed="rId9">
            <a:alphaModFix/>
          </a:blip>
          <a:stretch>
            <a:fillRect/>
          </a:stretch>
        </p:blipFill>
        <p:spPr>
          <a:xfrm>
            <a:off x="561600" y="7589056"/>
            <a:ext cx="422519" cy="427169"/>
          </a:xfrm>
          <a:prstGeom prst="rect">
            <a:avLst/>
          </a:prstGeom>
          <a:noFill/>
          <a:ln>
            <a:noFill/>
          </a:ln>
        </p:spPr>
      </p:pic>
      <p:sp>
        <p:nvSpPr>
          <p:cNvPr id="27" name="TextBox 26"/>
          <p:cNvSpPr txBox="1">
            <a:spLocks/>
          </p:cNvSpPr>
          <p:nvPr/>
        </p:nvSpPr>
        <p:spPr>
          <a:xfrm>
            <a:off x="6346800" y="7510252"/>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33" name="Google Shape;203;p20"/>
          <p:cNvSpPr txBox="1"/>
          <p:nvPr/>
        </p:nvSpPr>
        <p:spPr>
          <a:xfrm>
            <a:off x="1116000" y="7510268"/>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have young people worked with canteen staff to help plan healthy, new menu items?</a:t>
            </a:r>
            <a:endParaRPr sz="1300">
              <a:solidFill>
                <a:schemeClr val="dk1"/>
              </a:solidFill>
            </a:endParaRPr>
          </a:p>
        </p:txBody>
      </p:sp>
      <p:pic>
        <p:nvPicPr>
          <p:cNvPr id="219" name="Google Shape;219;p20"/>
          <p:cNvPicPr preferRelativeResize="0"/>
          <p:nvPr/>
        </p:nvPicPr>
        <p:blipFill>
          <a:blip r:embed="rId10">
            <a:alphaModFix/>
          </a:blip>
          <a:stretch>
            <a:fillRect/>
          </a:stretch>
        </p:blipFill>
        <p:spPr>
          <a:xfrm>
            <a:off x="561600" y="8595616"/>
            <a:ext cx="422519" cy="427169"/>
          </a:xfrm>
          <a:prstGeom prst="rect">
            <a:avLst/>
          </a:prstGeom>
          <a:noFill/>
          <a:ln>
            <a:noFill/>
          </a:ln>
        </p:spPr>
      </p:pic>
      <p:sp>
        <p:nvSpPr>
          <p:cNvPr id="22" name="TextBox 21"/>
          <p:cNvSpPr txBox="1">
            <a:spLocks/>
          </p:cNvSpPr>
          <p:nvPr/>
        </p:nvSpPr>
        <p:spPr>
          <a:xfrm>
            <a:off x="6346800" y="8516813"/>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34" name="Google Shape;203;p20"/>
          <p:cNvSpPr txBox="1"/>
          <p:nvPr/>
        </p:nvSpPr>
        <p:spPr>
          <a:xfrm>
            <a:off x="1116000" y="8416800"/>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provide information to parents/guardians or students about what a healthy plate or healthy packed-lunch should look like?</a:t>
            </a:r>
            <a:endParaRPr sz="13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7964550"/>
            <a:ext cx="5596800" cy="1317253"/>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b="1">
                <a:solidFill>
                  <a:schemeClr val="dk1"/>
                </a:solidFill>
              </a:rPr>
              <a:t>70%</a:t>
            </a:r>
            <a:r>
              <a:rPr lang="en-GB" sz="1600">
                <a:solidFill>
                  <a:schemeClr val="dk1"/>
                </a:solidFill>
              </a:rPr>
              <a:t> of British children want to see </a:t>
            </a:r>
            <a:r>
              <a:rPr lang="en-GB" sz="1600" b="1">
                <a:solidFill>
                  <a:schemeClr val="dk1"/>
                </a:solidFill>
              </a:rPr>
              <a:t>more meat-free meals </a:t>
            </a:r>
            <a:r>
              <a:rPr lang="en-GB" sz="1600">
                <a:solidFill>
                  <a:schemeClr val="dk1"/>
                </a:solidFill>
              </a:rPr>
              <a:t>on the school menu and </a:t>
            </a:r>
            <a:r>
              <a:rPr lang="en-GB" sz="1600" b="1">
                <a:solidFill>
                  <a:schemeClr val="dk1"/>
                </a:solidFill>
              </a:rPr>
              <a:t>69%</a:t>
            </a:r>
            <a:r>
              <a:rPr lang="en-GB" sz="1600">
                <a:solidFill>
                  <a:schemeClr val="dk1"/>
                </a:solidFill>
              </a:rPr>
              <a:t> of parents and guardians would support schools </a:t>
            </a:r>
            <a:r>
              <a:rPr lang="en-GB" sz="1600" b="1">
                <a:solidFill>
                  <a:schemeClr val="dk1"/>
                </a:solidFill>
              </a:rPr>
              <a:t>increasing the number of plant-based food options </a:t>
            </a:r>
            <a:r>
              <a:rPr lang="en-GB" sz="1600">
                <a:solidFill>
                  <a:schemeClr val="dk1"/>
                </a:solidFill>
              </a:rPr>
              <a:t>on offer. </a:t>
            </a:r>
            <a:endParaRPr sz="1600" b="1">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554"/>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have a sensory garden, or other natural area, that helps pupils feel calm and relaxed?</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351"/>
            <a:ext cx="422519" cy="427169"/>
          </a:xfrm>
          <a:prstGeom prst="rect">
            <a:avLst/>
          </a:prstGeom>
          <a:noFill/>
          <a:ln>
            <a:noFill/>
          </a:ln>
        </p:spPr>
      </p:pic>
      <p:sp>
        <p:nvSpPr>
          <p:cNvPr id="23" name="TextBox 22"/>
          <p:cNvSpPr txBox="1">
            <a:spLocks/>
          </p:cNvSpPr>
          <p:nvPr/>
        </p:nvSpPr>
        <p:spPr>
          <a:xfrm>
            <a:off x="6346800" y="1390548"/>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offer opportunities to practice mindfulness, meditation, yoga or similar?</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534"/>
            <a:ext cx="422519" cy="426649"/>
          </a:xfrm>
          <a:prstGeom prst="rect">
            <a:avLst/>
          </a:prstGeom>
          <a:noFill/>
          <a:ln>
            <a:noFill/>
          </a:ln>
        </p:spPr>
      </p:pic>
      <p:sp>
        <p:nvSpPr>
          <p:cNvPr id="25" name="TextBox 24"/>
          <p:cNvSpPr txBox="1">
            <a:spLocks/>
          </p:cNvSpPr>
          <p:nvPr/>
        </p:nvSpPr>
        <p:spPr>
          <a:xfrm>
            <a:off x="6346800" y="2391471"/>
            <a:ext cx="576000" cy="584775"/>
          </a:xfrm>
          <a:prstGeom prst="rect">
            <a:avLst/>
          </a:prstGeom>
          <a:noFill/>
          <a:ln w="12700">
            <a:solidFill>
              <a:schemeClr val="tx1"/>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Y</a:t>
            </a:r>
            <a:endParaRPr lang="en-GB" sz="2400" dirty="0">
              <a:latin typeface="Arial" panose="020B0604020202020204" pitchFamily="34" charset="0"/>
              <a:cs typeface="Arial" panose="020B0604020202020204" pitchFamily="34" charset="0"/>
            </a:endParaRPr>
          </a:p>
        </p:txBody>
      </p:sp>
      <p:sp>
        <p:nvSpPr>
          <p:cNvPr id="27" name="Google Shape;224;p21"/>
          <p:cNvSpPr txBox="1"/>
          <p:nvPr/>
        </p:nvSpPr>
        <p:spPr>
          <a:xfrm>
            <a:off x="1116000" y="2361477"/>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discuss mental health issues and provide strategies and exercises to cope with them?</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smtClean="0">
                <a:latin typeface="Arial" panose="020B0604020202020204" pitchFamily="34" charset="0"/>
                <a:cs typeface="Arial" panose="020B0604020202020204" pitchFamily="34" charset="0"/>
              </a:rPr>
              <a:t>9</a:t>
            </a:r>
            <a:endParaRPr lang="en-GB" sz="24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6BE8775FFAF048B18AB121218CF7C5" ma:contentTypeVersion="14" ma:contentTypeDescription="Create a new document." ma:contentTypeScope="" ma:versionID="c24bd47f2c1bc0065a52bc9edc3f35fb">
  <xsd:schema xmlns:xsd="http://www.w3.org/2001/XMLSchema" xmlns:xs="http://www.w3.org/2001/XMLSchema" xmlns:p="http://schemas.microsoft.com/office/2006/metadata/properties" xmlns:ns2="7142544d-bb75-46a8-8d15-935ea0f6c27c" xmlns:ns3="6715175a-2153-4031-b562-73ee1af9b33e" targetNamespace="http://schemas.microsoft.com/office/2006/metadata/properties" ma:root="true" ma:fieldsID="963e57e4bde24fcaa8098929cc1c960b" ns2:_="" ns3:_="">
    <xsd:import namespace="7142544d-bb75-46a8-8d15-935ea0f6c27c"/>
    <xsd:import namespace="6715175a-2153-4031-b562-73ee1af9b3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2544d-bb75-46a8-8d15-935ea0f6c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00228e8-9da0-4abb-8a13-53ffe541cbce"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15175a-2153-4031-b562-73ee1af9b33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541cce6-4ef3-43bf-b45e-21550a5235b8}" ma:internalName="TaxCatchAll" ma:showField="CatchAllData" ma:web="6715175a-2153-4031-b562-73ee1af9b33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42544d-bb75-46a8-8d15-935ea0f6c27c">
      <Terms xmlns="http://schemas.microsoft.com/office/infopath/2007/PartnerControls"/>
    </lcf76f155ced4ddcb4097134ff3c332f>
    <TaxCatchAll xmlns="6715175a-2153-4031-b562-73ee1af9b33e" xsi:nil="true"/>
  </documentManagement>
</p:properties>
</file>

<file path=customXml/itemProps1.xml><?xml version="1.0" encoding="utf-8"?>
<ds:datastoreItem xmlns:ds="http://schemas.openxmlformats.org/officeDocument/2006/customXml" ds:itemID="{97664193-CCEB-48DD-B740-7036347F4C30}">
  <ds:schemaRefs>
    <ds:schemaRef ds:uri="http://schemas.microsoft.com/sharepoint/v3/contenttype/forms"/>
  </ds:schemaRefs>
</ds:datastoreItem>
</file>

<file path=customXml/itemProps2.xml><?xml version="1.0" encoding="utf-8"?>
<ds:datastoreItem xmlns:ds="http://schemas.openxmlformats.org/officeDocument/2006/customXml" ds:itemID="{9C1C4ACC-4684-496D-8097-AF17D010C2A2}">
  <ds:schemaRefs>
    <ds:schemaRef ds:uri="6715175a-2153-4031-b562-73ee1af9b33e"/>
    <ds:schemaRef ds:uri="7142544d-bb75-46a8-8d15-935ea0f6c2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BB4C7D2-2FF3-4DB2-A446-8A8A91D99FE5}">
  <ds:schemaRefs>
    <ds:schemaRef ds:uri="http://purl.org/dc/dcmitype/"/>
    <ds:schemaRef ds:uri="http://schemas.microsoft.com/office/infopath/2007/PartnerControls"/>
    <ds:schemaRef ds:uri="6715175a-2153-4031-b562-73ee1af9b33e"/>
    <ds:schemaRef ds:uri="http://purl.org/dc/elements/1.1/"/>
    <ds:schemaRef ds:uri="http://schemas.microsoft.com/office/2006/metadata/properties"/>
    <ds:schemaRef ds:uri="http://schemas.microsoft.com/office/2006/documentManagement/types"/>
    <ds:schemaRef ds:uri="http://purl.org/dc/terms/"/>
    <ds:schemaRef ds:uri="7142544d-bb75-46a8-8d15-935ea0f6c27c"/>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TotalTime>
  <Words>3003</Words>
  <Application>Microsoft Office PowerPoint</Application>
  <PresentationFormat>Custom</PresentationFormat>
  <Paragraphs>371</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Hyland</dc:creator>
  <cp:lastModifiedBy>Joanna Cole</cp:lastModifiedBy>
  <cp:revision>7</cp:revision>
  <dcterms:modified xsi:type="dcterms:W3CDTF">2023-07-04T20:43:49Z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0x010100FA6BE8775FFAF048B18AB121218CF7C5</vt:lpwstr>
  </property>
  <property fmtid="{D5CDD505-2E9C-101B-9397-08002B2CF9AE}" pid="3" name="MediaServiceImageTags">
    <vt:lpwstr/>
  </property>
</Properties>
</file>