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87" r:id="rId2"/>
    <p:sldId id="277" r:id="rId3"/>
    <p:sldId id="289" r:id="rId4"/>
    <p:sldId id="282" r:id="rId5"/>
    <p:sldId id="284" r:id="rId6"/>
    <p:sldId id="283" r:id="rId7"/>
    <p:sldId id="285" r:id="rId8"/>
    <p:sldId id="278" r:id="rId9"/>
    <p:sldId id="288" r:id="rId10"/>
    <p:sldId id="279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9B43F"/>
    <a:srgbClr val="F27152"/>
    <a:srgbClr val="7D9644"/>
    <a:srgbClr val="FF9900"/>
    <a:srgbClr val="F97845"/>
    <a:srgbClr val="8A9644"/>
    <a:srgbClr val="94A149"/>
    <a:srgbClr val="A1AF4F"/>
    <a:srgbClr val="AFBB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13A7EA-2DD1-4C5D-A489-067E47B9D9A4}" type="datetimeFigureOut">
              <a:rPr lang="en-GB" smtClean="0"/>
              <a:pPr/>
              <a:t>12/03/2017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29E26D-9830-4FA3-9A32-1D7B6832555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02769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A333C-1E96-4D22-B3F2-948931F9E561}" type="datetimeFigureOut">
              <a:rPr lang="en-GB" smtClean="0"/>
              <a:pPr/>
              <a:t>12/03/2017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22E46-E466-410E-AA84-5374366680B6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A333C-1E96-4D22-B3F2-948931F9E561}" type="datetimeFigureOut">
              <a:rPr lang="en-GB" smtClean="0"/>
              <a:pPr/>
              <a:t>12/03/2017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22E46-E466-410E-AA84-5374366680B6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A333C-1E96-4D22-B3F2-948931F9E561}" type="datetimeFigureOut">
              <a:rPr lang="en-GB" smtClean="0"/>
              <a:pPr/>
              <a:t>12/03/2017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22E46-E466-410E-AA84-5374366680B6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A333C-1E96-4D22-B3F2-948931F9E561}" type="datetimeFigureOut">
              <a:rPr lang="en-GB" smtClean="0"/>
              <a:pPr/>
              <a:t>12/03/2017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22E46-E466-410E-AA84-5374366680B6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A333C-1E96-4D22-B3F2-948931F9E561}" type="datetimeFigureOut">
              <a:rPr lang="en-GB" smtClean="0"/>
              <a:pPr/>
              <a:t>12/03/2017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22E46-E466-410E-AA84-5374366680B6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A333C-1E96-4D22-B3F2-948931F9E561}" type="datetimeFigureOut">
              <a:rPr lang="en-GB" smtClean="0"/>
              <a:pPr/>
              <a:t>12/03/2017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22E46-E466-410E-AA84-5374366680B6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A333C-1E96-4D22-B3F2-948931F9E561}" type="datetimeFigureOut">
              <a:rPr lang="en-GB" smtClean="0"/>
              <a:pPr/>
              <a:t>12/03/2017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22E46-E466-410E-AA84-5374366680B6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A333C-1E96-4D22-B3F2-948931F9E561}" type="datetimeFigureOut">
              <a:rPr lang="en-GB" smtClean="0"/>
              <a:pPr/>
              <a:t>12/03/2017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22E46-E466-410E-AA84-5374366680B6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A333C-1E96-4D22-B3F2-948931F9E561}" type="datetimeFigureOut">
              <a:rPr lang="en-GB" smtClean="0"/>
              <a:pPr/>
              <a:t>12/03/2017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22E46-E466-410E-AA84-5374366680B6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A333C-1E96-4D22-B3F2-948931F9E561}" type="datetimeFigureOut">
              <a:rPr lang="en-GB" smtClean="0"/>
              <a:pPr/>
              <a:t>12/03/2017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22E46-E466-410E-AA84-5374366680B6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3A333C-1E96-4D22-B3F2-948931F9E561}" type="datetimeFigureOut">
              <a:rPr lang="en-GB" smtClean="0"/>
              <a:pPr/>
              <a:t>12/03/2017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422E46-E466-410E-AA84-5374366680B6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hyperlink" Target="http://www.yougrowtheygrow.org/schoolsprogramme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dnwA3fqFd3s" TargetMode="External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jpeg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9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79512" y="188640"/>
            <a:ext cx="8784976" cy="6480720"/>
          </a:xfrm>
          <a:prstGeom prst="rect">
            <a:avLst/>
          </a:prstGeom>
          <a:noFill/>
          <a:ln w="53975" cmpd="tri">
            <a:solidFill>
              <a:srgbClr val="A9B4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" name="Group 16"/>
          <p:cNvGrpSpPr/>
          <p:nvPr/>
        </p:nvGrpSpPr>
        <p:grpSpPr>
          <a:xfrm>
            <a:off x="7092280" y="5877272"/>
            <a:ext cx="1739579" cy="745341"/>
            <a:chOff x="7092280" y="5877272"/>
            <a:chExt cx="1739579" cy="745341"/>
          </a:xfrm>
        </p:grpSpPr>
        <p:pic>
          <p:nvPicPr>
            <p:cNvPr id="18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092280" y="5877272"/>
              <a:ext cx="1674247" cy="5585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" name="TextBox 20"/>
            <p:cNvSpPr txBox="1"/>
            <p:nvPr/>
          </p:nvSpPr>
          <p:spPr>
            <a:xfrm>
              <a:off x="7092280" y="6453336"/>
              <a:ext cx="1739579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500" dirty="0" smtClean="0">
                  <a:solidFill>
                    <a:schemeClr val="bg1">
                      <a:lumMod val="50000"/>
                    </a:schemeClr>
                  </a:solidFill>
                  <a:latin typeface="Arial Rounded MT Bold" pitchFamily="34" charset="0"/>
                </a:rPr>
                <a:t>A strategic health initiative from Project HOPE UK</a:t>
              </a:r>
              <a:endParaRPr lang="en-GB" sz="500" dirty="0">
                <a:solidFill>
                  <a:schemeClr val="bg1">
                    <a:lumMod val="50000"/>
                  </a:schemeClr>
                </a:solidFill>
                <a:latin typeface="Arial Rounded MT Bold" pitchFamily="34" charset="0"/>
              </a:endParaRPr>
            </a:p>
          </p:txBody>
        </p:sp>
      </p:grpSp>
      <p:sp>
        <p:nvSpPr>
          <p:cNvPr id="11" name="Text Placeholder 4"/>
          <p:cNvSpPr txBox="1">
            <a:spLocks/>
          </p:cNvSpPr>
          <p:nvPr/>
        </p:nvSpPr>
        <p:spPr>
          <a:xfrm>
            <a:off x="1259632" y="2132856"/>
            <a:ext cx="7056784" cy="4034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27152"/>
                </a:solidFill>
                <a:effectLst/>
                <a:uLnTx/>
                <a:uFillTx/>
                <a:latin typeface="Arial Rounded MT Bold" pitchFamily="34" charset="0"/>
              </a:rPr>
              <a:t>A UK Primary</a:t>
            </a:r>
            <a:r>
              <a:rPr kumimoji="0" lang="en-GB" sz="2000" b="0" i="0" u="none" strike="noStrike" kern="1200" cap="none" spc="0" normalizeH="0" noProof="0" dirty="0" smtClean="0">
                <a:ln>
                  <a:noFill/>
                </a:ln>
                <a:solidFill>
                  <a:srgbClr val="F27152"/>
                </a:solidFill>
                <a:effectLst/>
                <a:uLnTx/>
                <a:uFillTx/>
                <a:latin typeface="Arial Rounded MT Bold" pitchFamily="34" charset="0"/>
              </a:rPr>
              <a:t> Schools Activity from Project HOPE UK 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F27152"/>
              </a:solidFill>
              <a:effectLst/>
              <a:uLnTx/>
              <a:uFillTx/>
              <a:latin typeface="Arial Rounded MT Bold" pitchFamily="34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83768" y="404664"/>
            <a:ext cx="4253070" cy="1477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3" descr="F:\PICTURES\YGTG\Munsie YGTG Gardens\IMG_09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196368">
            <a:off x="780226" y="3025230"/>
            <a:ext cx="3049158" cy="1829494"/>
          </a:xfrm>
          <a:prstGeom prst="rect">
            <a:avLst/>
          </a:prstGeom>
          <a:noFill/>
          <a:ln w="254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5" descr="F:\PICTURES\YGTG\Munsie YGTG Gardens\IMG_0970.jpg"/>
          <p:cNvPicPr>
            <a:picLocks noChangeAspect="1" noChangeArrowheads="1"/>
          </p:cNvPicPr>
          <p:nvPr/>
        </p:nvPicPr>
        <p:blipFill>
          <a:blip r:embed="rId5" cstate="print"/>
          <a:srcRect t="6033" b="9504"/>
          <a:stretch>
            <a:fillRect/>
          </a:stretch>
        </p:blipFill>
        <p:spPr bwMode="auto">
          <a:xfrm rot="160054">
            <a:off x="5263379" y="2922862"/>
            <a:ext cx="3049881" cy="1932020"/>
          </a:xfrm>
          <a:prstGeom prst="rect">
            <a:avLst/>
          </a:prstGeom>
          <a:noFill/>
          <a:ln w="254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4" descr="F:\PICTURES\YGTG\Munsie YGTG Gardens\IMG_087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54920">
            <a:off x="3027454" y="4432804"/>
            <a:ext cx="3046808" cy="1828085"/>
          </a:xfrm>
          <a:prstGeom prst="rect">
            <a:avLst/>
          </a:prstGeom>
          <a:noFill/>
          <a:ln w="254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9552" y="5642462"/>
            <a:ext cx="1002192" cy="871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79512" y="188640"/>
            <a:ext cx="8784976" cy="6480720"/>
          </a:xfrm>
          <a:prstGeom prst="rect">
            <a:avLst/>
          </a:prstGeom>
          <a:noFill/>
          <a:ln w="53975" cmpd="tri">
            <a:solidFill>
              <a:srgbClr val="A9B4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Title 39"/>
          <p:cNvSpPr>
            <a:spLocks noGrp="1"/>
          </p:cNvSpPr>
          <p:nvPr>
            <p:ph type="title"/>
          </p:nvPr>
        </p:nvSpPr>
        <p:spPr>
          <a:xfrm>
            <a:off x="395536" y="332656"/>
            <a:ext cx="8229600" cy="710952"/>
          </a:xfrm>
        </p:spPr>
        <p:txBody>
          <a:bodyPr>
            <a:noAutofit/>
          </a:bodyPr>
          <a:lstStyle/>
          <a:p>
            <a:r>
              <a:rPr lang="en-GB" dirty="0" smtClean="0">
                <a:latin typeface="Comic Sans MS" pitchFamily="66" charset="0"/>
              </a:rPr>
              <a:t>Any questions?</a:t>
            </a:r>
            <a:endParaRPr lang="en-GB" dirty="0">
              <a:latin typeface="Comic Sans MS" pitchFamily="66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1196752"/>
            <a:ext cx="6048672" cy="457923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grpSp>
        <p:nvGrpSpPr>
          <p:cNvPr id="7" name="Group 24"/>
          <p:cNvGrpSpPr/>
          <p:nvPr/>
        </p:nvGrpSpPr>
        <p:grpSpPr>
          <a:xfrm>
            <a:off x="7164288" y="332656"/>
            <a:ext cx="1739579" cy="745341"/>
            <a:chOff x="7092280" y="5949280"/>
            <a:chExt cx="1739579" cy="745341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092280" y="5949280"/>
              <a:ext cx="1674247" cy="5585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TextBox 8"/>
            <p:cNvSpPr txBox="1"/>
            <p:nvPr/>
          </p:nvSpPr>
          <p:spPr>
            <a:xfrm>
              <a:off x="7092280" y="6525344"/>
              <a:ext cx="1739579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5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 Rounded MT Bold" pitchFamily="34" charset="0"/>
                </a:rPr>
                <a:t>A strategic health initiative from Project HOPE UK</a:t>
              </a:r>
              <a:endParaRPr lang="en-GB" sz="5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Rounded MT Bold" pitchFamily="34" charset="0"/>
              </a:endParaRPr>
            </a:p>
          </p:txBody>
        </p:sp>
      </p:grpSp>
      <p:sp>
        <p:nvSpPr>
          <p:cNvPr id="10" name="Title 39"/>
          <p:cNvSpPr txBox="1">
            <a:spLocks/>
          </p:cNvSpPr>
          <p:nvPr/>
        </p:nvSpPr>
        <p:spPr>
          <a:xfrm>
            <a:off x="467544" y="6147048"/>
            <a:ext cx="8229600" cy="7109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600" dirty="0" smtClean="0">
                <a:solidFill>
                  <a:srgbClr val="A9B43F"/>
                </a:solidFill>
                <a:latin typeface="Comic Sans MS" pitchFamily="66" charset="0"/>
                <a:ea typeface="+mj-ea"/>
                <a:cs typeface="+mj-cs"/>
                <a:hlinkClick r:id="rId4"/>
              </a:rPr>
              <a:t>www.yougrowtheygrow.org/schoolsprogramme</a:t>
            </a:r>
            <a:endParaRPr lang="en-GB" sz="3600" dirty="0" smtClean="0">
              <a:solidFill>
                <a:srgbClr val="A9B43F"/>
              </a:solidFill>
              <a:latin typeface="Comic Sans MS" pitchFamily="66" charset="0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3600" dirty="0" smtClean="0">
              <a:solidFill>
                <a:srgbClr val="A9B43F"/>
              </a:solidFill>
              <a:latin typeface="Comic Sans MS" pitchFamily="66" charset="0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A9B43F"/>
              </a:solidFill>
              <a:effectLst/>
              <a:uLnTx/>
              <a:uFillTx/>
              <a:latin typeface="Comic Sans MS" pitchFamily="66" charset="0"/>
              <a:ea typeface="+mj-ea"/>
              <a:cs typeface="+mj-cs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332656"/>
            <a:ext cx="836574" cy="727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79512" y="188640"/>
            <a:ext cx="8784976" cy="6480720"/>
          </a:xfrm>
          <a:prstGeom prst="rect">
            <a:avLst/>
          </a:prstGeom>
          <a:noFill/>
          <a:ln w="53975" cmpd="tri">
            <a:solidFill>
              <a:srgbClr val="A9B4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Title 39"/>
          <p:cNvSpPr>
            <a:spLocks noGrp="1"/>
          </p:cNvSpPr>
          <p:nvPr>
            <p:ph type="title"/>
          </p:nvPr>
        </p:nvSpPr>
        <p:spPr>
          <a:xfrm>
            <a:off x="1187624" y="332656"/>
            <a:ext cx="6120680" cy="710952"/>
          </a:xfrm>
        </p:spPr>
        <p:txBody>
          <a:bodyPr>
            <a:noAutofit/>
          </a:bodyPr>
          <a:lstStyle/>
          <a:p>
            <a:r>
              <a:rPr lang="en-GB" dirty="0" smtClean="0">
                <a:latin typeface="Comic Sans MS" pitchFamily="66" charset="0"/>
              </a:rPr>
              <a:t>Project HOPE UK</a:t>
            </a:r>
            <a:endParaRPr lang="en-GB" dirty="0">
              <a:latin typeface="Comic Sans MS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976156" y="3084817"/>
            <a:ext cx="280831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000" dirty="0" smtClean="0">
                <a:solidFill>
                  <a:srgbClr val="F27152"/>
                </a:solidFill>
                <a:latin typeface="Comic Sans MS" pitchFamily="66" charset="0"/>
              </a:rPr>
              <a:t>Project HOPE UK </a:t>
            </a:r>
            <a:r>
              <a:rPr lang="en-GB" sz="2000" dirty="0" smtClean="0">
                <a:solidFill>
                  <a:schemeClr val="bg1">
                    <a:lumMod val="50000"/>
                  </a:schemeClr>
                </a:solidFill>
                <a:latin typeface="Comic Sans MS" pitchFamily="66" charset="0"/>
              </a:rPr>
              <a:t>is a small charity which works to improve the lives of </a:t>
            </a:r>
            <a:r>
              <a:rPr lang="en-GB" sz="2000" dirty="0" smtClean="0">
                <a:solidFill>
                  <a:srgbClr val="00B050"/>
                </a:solidFill>
                <a:latin typeface="Comic Sans MS" pitchFamily="66" charset="0"/>
              </a:rPr>
              <a:t>children</a:t>
            </a:r>
            <a:r>
              <a:rPr lang="en-GB" sz="2000" dirty="0" smtClean="0">
                <a:solidFill>
                  <a:schemeClr val="bg1">
                    <a:lumMod val="50000"/>
                  </a:schemeClr>
                </a:solidFill>
                <a:latin typeface="Comic Sans MS" pitchFamily="66" charset="0"/>
              </a:rPr>
              <a:t> in </a:t>
            </a:r>
            <a:r>
              <a:rPr lang="en-GB" sz="2000" dirty="0" smtClean="0">
                <a:solidFill>
                  <a:srgbClr val="7030A0"/>
                </a:solidFill>
                <a:latin typeface="Comic Sans MS" pitchFamily="66" charset="0"/>
              </a:rPr>
              <a:t>South Africa.</a:t>
            </a:r>
            <a:endParaRPr lang="en-GB" sz="2000" dirty="0">
              <a:solidFill>
                <a:srgbClr val="7030A0"/>
              </a:solidFill>
              <a:latin typeface="Comic Sans MS" pitchFamily="66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67544" y="4653136"/>
            <a:ext cx="403244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000" dirty="0" smtClean="0">
                <a:solidFill>
                  <a:srgbClr val="F27152"/>
                </a:solidFill>
                <a:latin typeface="Comic Sans MS" pitchFamily="66" charset="0"/>
              </a:rPr>
              <a:t>Project HOPE UK </a:t>
            </a:r>
            <a:r>
              <a:rPr lang="en-GB" sz="2000" dirty="0" smtClean="0">
                <a:solidFill>
                  <a:schemeClr val="bg1">
                    <a:lumMod val="50000"/>
                  </a:schemeClr>
                </a:solidFill>
                <a:latin typeface="Comic Sans MS" pitchFamily="66" charset="0"/>
              </a:rPr>
              <a:t>works with children and families in the poorest parts of </a:t>
            </a:r>
            <a:r>
              <a:rPr lang="en-GB" sz="2000" dirty="0" smtClean="0">
                <a:solidFill>
                  <a:srgbClr val="7030A0"/>
                </a:solidFill>
                <a:latin typeface="Comic Sans MS" pitchFamily="66" charset="0"/>
              </a:rPr>
              <a:t>South Africa </a:t>
            </a:r>
            <a:r>
              <a:rPr lang="en-GB" sz="2000" dirty="0" smtClean="0">
                <a:solidFill>
                  <a:schemeClr val="bg1">
                    <a:lumMod val="50000"/>
                  </a:schemeClr>
                </a:solidFill>
                <a:latin typeface="Comic Sans MS" pitchFamily="66" charset="0"/>
              </a:rPr>
              <a:t>to make sure the </a:t>
            </a:r>
            <a:r>
              <a:rPr lang="en-GB" sz="2000" dirty="0" smtClean="0">
                <a:solidFill>
                  <a:srgbClr val="FF0000"/>
                </a:solidFill>
                <a:latin typeface="Comic Sans MS" pitchFamily="66" charset="0"/>
              </a:rPr>
              <a:t>children</a:t>
            </a:r>
            <a:r>
              <a:rPr lang="en-GB" sz="2000" dirty="0" smtClean="0">
                <a:solidFill>
                  <a:schemeClr val="bg1">
                    <a:lumMod val="50000"/>
                  </a:schemeClr>
                </a:solidFill>
                <a:latin typeface="Comic Sans MS" pitchFamily="66" charset="0"/>
              </a:rPr>
              <a:t> there get the chance to grow up to be </a:t>
            </a:r>
            <a:r>
              <a:rPr lang="en-GB" sz="2000" dirty="0" smtClean="0">
                <a:solidFill>
                  <a:srgbClr val="00B050"/>
                </a:solidFill>
                <a:latin typeface="Comic Sans MS" pitchFamily="66" charset="0"/>
              </a:rPr>
              <a:t>healthy</a:t>
            </a:r>
            <a:r>
              <a:rPr lang="en-GB" sz="2000" dirty="0" smtClean="0">
                <a:solidFill>
                  <a:schemeClr val="bg1">
                    <a:lumMod val="50000"/>
                  </a:schemeClr>
                </a:solidFill>
                <a:latin typeface="Comic Sans MS" pitchFamily="66" charset="0"/>
              </a:rPr>
              <a:t>, </a:t>
            </a:r>
            <a:r>
              <a:rPr lang="en-GB" sz="2000" dirty="0" smtClean="0">
                <a:solidFill>
                  <a:srgbClr val="F27152"/>
                </a:solidFill>
                <a:latin typeface="Comic Sans MS" pitchFamily="66" charset="0"/>
              </a:rPr>
              <a:t>happy </a:t>
            </a:r>
            <a:r>
              <a:rPr lang="en-GB" sz="2000" dirty="0" smtClean="0">
                <a:solidFill>
                  <a:srgbClr val="0070C0"/>
                </a:solidFill>
                <a:latin typeface="Comic Sans MS" pitchFamily="66" charset="0"/>
              </a:rPr>
              <a:t>adults</a:t>
            </a:r>
            <a:r>
              <a:rPr lang="en-GB" sz="2000" dirty="0" smtClean="0">
                <a:solidFill>
                  <a:schemeClr val="bg1">
                    <a:lumMod val="50000"/>
                  </a:schemeClr>
                </a:solidFill>
                <a:latin typeface="Comic Sans MS" pitchFamily="66" charset="0"/>
              </a:rPr>
              <a:t>.</a:t>
            </a:r>
            <a:endParaRPr lang="en-GB" sz="2000" dirty="0">
              <a:solidFill>
                <a:schemeClr val="bg1">
                  <a:lumMod val="50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25" name="Picture 6"/>
          <p:cNvPicPr>
            <a:picLocks noChangeAspect="1" noChangeArrowheads="1"/>
          </p:cNvPicPr>
          <p:nvPr/>
        </p:nvPicPr>
        <p:blipFill>
          <a:blip r:embed="rId2" cstate="print"/>
          <a:srcRect t="21429"/>
          <a:stretch>
            <a:fillRect/>
          </a:stretch>
        </p:blipFill>
        <p:spPr bwMode="auto">
          <a:xfrm>
            <a:off x="6804248" y="4797152"/>
            <a:ext cx="2016224" cy="158417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4797152"/>
            <a:ext cx="2101670" cy="159109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grpSp>
        <p:nvGrpSpPr>
          <p:cNvPr id="28" name="Group 27"/>
          <p:cNvGrpSpPr/>
          <p:nvPr/>
        </p:nvGrpSpPr>
        <p:grpSpPr>
          <a:xfrm>
            <a:off x="467544" y="1340768"/>
            <a:ext cx="6048672" cy="3031259"/>
            <a:chOff x="467544" y="1340768"/>
            <a:chExt cx="5184576" cy="2127619"/>
          </a:xfrm>
        </p:grpSpPr>
        <p:grpSp>
          <p:nvGrpSpPr>
            <p:cNvPr id="13" name="Group 12"/>
            <p:cNvGrpSpPr/>
            <p:nvPr/>
          </p:nvGrpSpPr>
          <p:grpSpPr>
            <a:xfrm>
              <a:off x="467544" y="1340768"/>
              <a:ext cx="5184576" cy="2127619"/>
              <a:chOff x="395536" y="1052736"/>
              <a:chExt cx="5184576" cy="2127619"/>
            </a:xfrm>
          </p:grpSpPr>
          <p:grpSp>
            <p:nvGrpSpPr>
              <p:cNvPr id="15" name="Group 52"/>
              <p:cNvGrpSpPr/>
              <p:nvPr/>
            </p:nvGrpSpPr>
            <p:grpSpPr>
              <a:xfrm>
                <a:off x="395536" y="1052736"/>
                <a:ext cx="5184576" cy="2127619"/>
                <a:chOff x="467544" y="1052736"/>
                <a:chExt cx="5184576" cy="2127619"/>
              </a:xfrm>
            </p:grpSpPr>
            <p:pic>
              <p:nvPicPr>
                <p:cNvPr id="17" name="Picture 2" descr="world map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467544" y="1052736"/>
                  <a:ext cx="4285715" cy="2127619"/>
                </a:xfrm>
                <a:prstGeom prst="rect">
                  <a:avLst/>
                </a:prstGeom>
                <a:noFill/>
              </p:spPr>
            </p:pic>
            <p:cxnSp>
              <p:nvCxnSpPr>
                <p:cNvPr id="18" name="Straight Connector 17"/>
                <p:cNvCxnSpPr/>
                <p:nvPr/>
              </p:nvCxnSpPr>
              <p:spPr>
                <a:xfrm flipV="1">
                  <a:off x="2699792" y="1124744"/>
                  <a:ext cx="2952328" cy="1368152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18"/>
                <p:cNvCxnSpPr/>
                <p:nvPr/>
              </p:nvCxnSpPr>
              <p:spPr>
                <a:xfrm flipV="1">
                  <a:off x="2339752" y="1124744"/>
                  <a:ext cx="2088232" cy="1368152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19"/>
                <p:cNvCxnSpPr/>
                <p:nvPr/>
              </p:nvCxnSpPr>
              <p:spPr>
                <a:xfrm flipV="1">
                  <a:off x="2339752" y="2204864"/>
                  <a:ext cx="2088232" cy="648072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20"/>
                <p:cNvCxnSpPr/>
                <p:nvPr/>
              </p:nvCxnSpPr>
              <p:spPr>
                <a:xfrm flipV="1">
                  <a:off x="2699792" y="2204864"/>
                  <a:ext cx="2952328" cy="648072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22" name="Picture 33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4427984" y="1124744"/>
                  <a:ext cx="1218008" cy="1080120"/>
                </a:xfrm>
                <a:prstGeom prst="rect">
                  <a:avLst/>
                </a:prstGeom>
                <a:noFill/>
                <a:ln w="9525">
                  <a:solidFill>
                    <a:srgbClr val="FF0000"/>
                  </a:solidFill>
                  <a:miter lim="800000"/>
                  <a:headEnd/>
                  <a:tailEnd/>
                </a:ln>
              </p:spPr>
            </p:pic>
          </p:grpSp>
          <p:sp>
            <p:nvSpPr>
              <p:cNvPr id="16" name="Rectangle 15"/>
              <p:cNvSpPr/>
              <p:nvPr/>
            </p:nvSpPr>
            <p:spPr>
              <a:xfrm>
                <a:off x="2267744" y="2492896"/>
                <a:ext cx="360040" cy="360040"/>
              </a:xfrm>
              <a:prstGeom prst="rect">
                <a:avLst/>
              </a:prstGeom>
              <a:noFill/>
              <a:ln w="127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27" name="TextBox 26"/>
            <p:cNvSpPr txBox="1"/>
            <p:nvPr/>
          </p:nvSpPr>
          <p:spPr>
            <a:xfrm>
              <a:off x="4499992" y="2132856"/>
              <a:ext cx="10973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b="1" dirty="0" smtClean="0"/>
                <a:t>South Africa</a:t>
              </a:r>
              <a:endParaRPr lang="en-GB" sz="1400" b="1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79512" y="188640"/>
            <a:ext cx="8784976" cy="6480720"/>
          </a:xfrm>
          <a:prstGeom prst="rect">
            <a:avLst/>
          </a:prstGeom>
          <a:noFill/>
          <a:ln w="53975" cmpd="tri">
            <a:solidFill>
              <a:srgbClr val="A9B4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93628" y="0"/>
            <a:ext cx="10287003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0" name="Title 39"/>
          <p:cNvSpPr>
            <a:spLocks noGrp="1"/>
          </p:cNvSpPr>
          <p:nvPr>
            <p:ph type="title"/>
          </p:nvPr>
        </p:nvSpPr>
        <p:spPr>
          <a:xfrm>
            <a:off x="335073" y="5697252"/>
            <a:ext cx="8229600" cy="710952"/>
          </a:xfrm>
        </p:spPr>
        <p:txBody>
          <a:bodyPr>
            <a:noAutofit/>
          </a:bodyPr>
          <a:lstStyle/>
          <a:p>
            <a:r>
              <a:rPr lang="en-GB" dirty="0" smtClean="0">
                <a:latin typeface="Comic Sans MS" pitchFamily="66" charset="0"/>
              </a:rPr>
              <a:t>Munsieville</a:t>
            </a:r>
            <a:endParaRPr lang="en-GB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8711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79512" y="188640"/>
            <a:ext cx="8784976" cy="6480720"/>
          </a:xfrm>
          <a:prstGeom prst="rect">
            <a:avLst/>
          </a:prstGeom>
          <a:noFill/>
          <a:ln w="53975" cmpd="tri">
            <a:solidFill>
              <a:srgbClr val="A9B4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89280" y="188640"/>
            <a:ext cx="11596622" cy="666936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79512" y="188640"/>
            <a:ext cx="8784976" cy="6480720"/>
          </a:xfrm>
          <a:prstGeom prst="rect">
            <a:avLst/>
          </a:prstGeom>
          <a:noFill/>
          <a:ln w="53975" cmpd="tri">
            <a:solidFill>
              <a:srgbClr val="A9B4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5" name="Picture 7"/>
          <p:cNvPicPr>
            <a:picLocks noChangeAspect="1" noChangeArrowheads="1"/>
          </p:cNvPicPr>
          <p:nvPr/>
        </p:nvPicPr>
        <p:blipFill rotWithShape="1">
          <a:blip r:embed="rId2" cstate="print"/>
          <a:srcRect l="22446" t="9524" r="23876" b="9524"/>
          <a:stretch/>
        </p:blipFill>
        <p:spPr bwMode="auto">
          <a:xfrm>
            <a:off x="234487" y="269776"/>
            <a:ext cx="3960440" cy="639958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0" name="Title 39"/>
          <p:cNvSpPr>
            <a:spLocks noGrp="1"/>
          </p:cNvSpPr>
          <p:nvPr>
            <p:ph type="title"/>
          </p:nvPr>
        </p:nvSpPr>
        <p:spPr>
          <a:xfrm>
            <a:off x="378288" y="5499090"/>
            <a:ext cx="7794111" cy="738221"/>
          </a:xfrm>
        </p:spPr>
        <p:txBody>
          <a:bodyPr>
            <a:noAutofit/>
          </a:bodyPr>
          <a:lstStyle/>
          <a:p>
            <a:r>
              <a:rPr lang="en-GB" sz="4000" dirty="0" smtClean="0">
                <a:latin typeface="Comic Sans MS" pitchFamily="66" charset="0"/>
              </a:rPr>
              <a:t>What happens when we don’t get enough to eat? </a:t>
            </a:r>
            <a:endParaRPr lang="en-GB" sz="4000" dirty="0">
              <a:latin typeface="Comic Sans MS" pitchFamily="66" charset="0"/>
            </a:endParaRPr>
          </a:p>
        </p:txBody>
      </p:sp>
      <p:sp>
        <p:nvSpPr>
          <p:cNvPr id="18" name="Title 14"/>
          <p:cNvSpPr txBox="1">
            <a:spLocks/>
          </p:cNvSpPr>
          <p:nvPr/>
        </p:nvSpPr>
        <p:spPr>
          <a:xfrm>
            <a:off x="4260364" y="3248980"/>
            <a:ext cx="468052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Children who are </a:t>
            </a:r>
            <a:r>
              <a:rPr kumimoji="0" lang="en-GB" sz="20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malnourished</a:t>
            </a:r>
            <a:r>
              <a:rPr kumimoji="0" lang="en-GB" sz="2000" b="0" i="0" u="none" strike="noStrike" kern="1200" cap="none" spc="0" normalizeH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 are </a:t>
            </a:r>
            <a:r>
              <a:rPr kumimoji="0" lang="en-GB" sz="2000" b="0" i="0" u="none" strike="noStrike" kern="1200" cap="none" spc="0" normalizeH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smaller</a:t>
            </a:r>
            <a:r>
              <a:rPr kumimoji="0" lang="en-GB" sz="2000" b="0" i="0" u="none" strike="noStrike" kern="1200" cap="none" spc="0" normalizeH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 and </a:t>
            </a:r>
            <a:r>
              <a:rPr kumimoji="0" lang="en-GB" sz="2000" b="0" i="0" u="none" strike="noStrike" kern="1200" cap="none" spc="0" normalizeH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weaker</a:t>
            </a:r>
            <a:r>
              <a:rPr kumimoji="0" lang="en-GB" sz="2000" b="0" i="0" u="none" strike="noStrike" kern="1200" cap="none" spc="0" normalizeH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. They feel tired and get ill more often so they miss out on </a:t>
            </a:r>
            <a:r>
              <a:rPr kumimoji="0" lang="en-GB" sz="20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school</a:t>
            </a:r>
            <a:r>
              <a:rPr kumimoji="0" lang="en-GB" sz="2000" b="0" i="0" u="none" strike="noStrike" kern="1200" cap="none" spc="0" normalizeH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. </a:t>
            </a:r>
            <a:r>
              <a:rPr lang="en-GB" sz="2000" dirty="0" smtClean="0">
                <a:solidFill>
                  <a:schemeClr val="bg1">
                    <a:lumMod val="50000"/>
                  </a:schemeClr>
                </a:solidFill>
                <a:latin typeface="Comic Sans MS" pitchFamily="66" charset="0"/>
                <a:ea typeface="+mj-ea"/>
                <a:cs typeface="+mj-cs"/>
              </a:rPr>
              <a:t>T</a:t>
            </a:r>
            <a:r>
              <a:rPr kumimoji="0" lang="en-GB" sz="2000" b="0" i="0" u="none" strike="noStrike" kern="1200" cap="none" spc="0" normalizeH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heir </a:t>
            </a:r>
            <a:r>
              <a:rPr lang="en-GB" sz="2000" dirty="0" smtClean="0">
                <a:solidFill>
                  <a:srgbClr val="00B050"/>
                </a:solidFill>
                <a:latin typeface="Comic Sans MS" pitchFamily="66" charset="0"/>
                <a:ea typeface="+mj-ea"/>
                <a:cs typeface="+mj-cs"/>
              </a:rPr>
              <a:t>bones</a:t>
            </a:r>
            <a:r>
              <a:rPr lang="en-GB" sz="2000" dirty="0" smtClean="0">
                <a:solidFill>
                  <a:schemeClr val="bg1">
                    <a:lumMod val="50000"/>
                  </a:schemeClr>
                </a:solidFill>
                <a:latin typeface="Comic Sans MS" pitchFamily="66" charset="0"/>
                <a:ea typeface="+mj-ea"/>
                <a:cs typeface="+mj-cs"/>
              </a:rPr>
              <a:t> and </a:t>
            </a:r>
            <a:r>
              <a:rPr lang="en-GB" sz="2000" dirty="0" smtClean="0">
                <a:solidFill>
                  <a:schemeClr val="accent2"/>
                </a:solidFill>
                <a:latin typeface="Comic Sans MS" pitchFamily="66" charset="0"/>
                <a:ea typeface="+mj-ea"/>
                <a:cs typeface="+mj-cs"/>
              </a:rPr>
              <a:t>teeth</a:t>
            </a:r>
            <a:r>
              <a:rPr lang="en-GB" sz="2000" dirty="0" smtClean="0">
                <a:solidFill>
                  <a:schemeClr val="bg1">
                    <a:lumMod val="50000"/>
                  </a:schemeClr>
                </a:solidFill>
                <a:latin typeface="Comic Sans MS" pitchFamily="66" charset="0"/>
                <a:ea typeface="+mj-ea"/>
                <a:cs typeface="+mj-cs"/>
              </a:rPr>
              <a:t> may not grow properly leading to problems when they </a:t>
            </a:r>
            <a:r>
              <a:rPr lang="en-GB" sz="2000" dirty="0" smtClean="0">
                <a:solidFill>
                  <a:srgbClr val="00B0F0"/>
                </a:solidFill>
                <a:latin typeface="Comic Sans MS" pitchFamily="66" charset="0"/>
                <a:ea typeface="+mj-ea"/>
                <a:cs typeface="+mj-cs"/>
              </a:rPr>
              <a:t>grow up</a:t>
            </a:r>
            <a:r>
              <a:rPr lang="en-GB" sz="2000" dirty="0" smtClean="0">
                <a:solidFill>
                  <a:schemeClr val="bg1">
                    <a:lumMod val="50000"/>
                  </a:schemeClr>
                </a:solidFill>
                <a:latin typeface="Comic Sans MS" pitchFamily="66" charset="0"/>
                <a:ea typeface="+mj-ea"/>
                <a:cs typeface="+mj-cs"/>
              </a:rPr>
              <a:t>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Comic Sans MS" pitchFamily="66" charset="0"/>
              <a:ea typeface="+mj-ea"/>
              <a:cs typeface="+mj-cs"/>
            </a:endParaRPr>
          </a:p>
        </p:txBody>
      </p:sp>
      <p:sp>
        <p:nvSpPr>
          <p:cNvPr id="19" name="Title 14"/>
          <p:cNvSpPr txBox="1">
            <a:spLocks/>
          </p:cNvSpPr>
          <p:nvPr/>
        </p:nvSpPr>
        <p:spPr>
          <a:xfrm>
            <a:off x="4249902" y="264252"/>
            <a:ext cx="4714586" cy="208462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When we have enough of the right things to </a:t>
            </a:r>
            <a:r>
              <a:rPr kumimoji="0" lang="en-GB" sz="2000" b="0" i="0" u="none" strike="noStrike" kern="1200" cap="none" spc="0" normalizeH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eat</a:t>
            </a:r>
            <a:r>
              <a:rPr kumimoji="0" lang="en-GB" sz="2000" b="0" i="0" u="none" strike="noStrike" kern="1200" cap="none" spc="0" normalizeH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, we feel really </a:t>
            </a:r>
            <a:r>
              <a:rPr kumimoji="0" lang="en-GB" sz="2000" b="0" i="0" u="none" strike="noStrike" kern="1200" cap="none" spc="0" normalizeH="0" noProof="0" dirty="0" smtClean="0">
                <a:ln>
                  <a:noFill/>
                </a:ln>
                <a:solidFill>
                  <a:srgbClr val="A9B43F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good</a:t>
            </a:r>
            <a:r>
              <a:rPr kumimoji="0" lang="en-GB" sz="2000" b="0" i="0" u="none" strike="noStrike" kern="1200" cap="none" spc="0" normalizeH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. We can </a:t>
            </a:r>
            <a:r>
              <a:rPr kumimoji="0" lang="en-GB" sz="20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run</a:t>
            </a:r>
            <a:r>
              <a:rPr kumimoji="0" lang="en-GB" sz="2000" b="0" i="0" u="none" strike="noStrike" kern="1200" cap="none" spc="0" normalizeH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 and </a:t>
            </a:r>
            <a:r>
              <a:rPr kumimoji="0" lang="en-GB" sz="2000" b="0" i="0" u="none" strike="noStrike" kern="1200" cap="none" spc="0" normalizeH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jump</a:t>
            </a:r>
            <a:r>
              <a:rPr kumimoji="0" lang="en-GB" sz="2000" b="0" i="0" u="none" strike="noStrike" kern="1200" cap="none" spc="0" normalizeH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 and </a:t>
            </a:r>
            <a:r>
              <a:rPr kumimoji="0" lang="en-GB" sz="2000" b="0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play!</a:t>
            </a:r>
            <a:r>
              <a:rPr kumimoji="0" lang="en-GB" sz="2000" b="0" i="0" u="none" strike="noStrike" kern="1200" cap="none" spc="0" normalizeH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 Eating the right food as children is important so that you can grow up to be a </a:t>
            </a:r>
            <a:r>
              <a:rPr kumimoji="0" lang="en-GB" sz="2000" b="0" i="0" u="none" strike="noStrike" kern="1200" cap="none" spc="0" normalizeH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healthy adult</a:t>
            </a:r>
            <a:r>
              <a:rPr kumimoji="0" lang="en-GB" sz="2000" b="0" i="0" u="none" strike="noStrike" kern="1200" cap="none" spc="0" normalizeH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Comic Sans MS" pitchFamily="66" charset="0"/>
              <a:ea typeface="+mj-ea"/>
              <a:cs typeface="+mj-cs"/>
            </a:endParaRPr>
          </a:p>
        </p:txBody>
      </p:sp>
      <p:sp>
        <p:nvSpPr>
          <p:cNvPr id="20" name="Title 14"/>
          <p:cNvSpPr txBox="1">
            <a:spLocks/>
          </p:cNvSpPr>
          <p:nvPr/>
        </p:nvSpPr>
        <p:spPr>
          <a:xfrm>
            <a:off x="4249902" y="2208018"/>
            <a:ext cx="4642578" cy="100495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 smtClean="0">
                <a:solidFill>
                  <a:srgbClr val="002060"/>
                </a:solidFill>
                <a:latin typeface="Comic Sans MS" pitchFamily="66" charset="0"/>
                <a:ea typeface="+mj-ea"/>
                <a:cs typeface="+mj-cs"/>
              </a:rPr>
              <a:t>Malnutrition</a:t>
            </a:r>
            <a:r>
              <a:rPr lang="en-GB" sz="2000" dirty="0" smtClean="0">
                <a:solidFill>
                  <a:schemeClr val="bg1">
                    <a:lumMod val="50000"/>
                  </a:schemeClr>
                </a:solidFill>
                <a:latin typeface="Comic Sans MS" pitchFamily="66" charset="0"/>
                <a:ea typeface="+mj-ea"/>
                <a:cs typeface="+mj-cs"/>
              </a:rPr>
              <a:t> occurs when we don’t eat enough of the right foods to make us </a:t>
            </a:r>
            <a:r>
              <a:rPr lang="en-GB" sz="2000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  <a:ea typeface="+mj-ea"/>
                <a:cs typeface="+mj-cs"/>
              </a:rPr>
              <a:t>healthy</a:t>
            </a:r>
            <a:r>
              <a:rPr lang="en-GB" sz="2000" dirty="0" smtClean="0">
                <a:solidFill>
                  <a:schemeClr val="bg1">
                    <a:lumMod val="50000"/>
                  </a:schemeClr>
                </a:solidFill>
                <a:latin typeface="Comic Sans MS" pitchFamily="66" charset="0"/>
                <a:ea typeface="+mj-ea"/>
                <a:cs typeface="+mj-cs"/>
              </a:rPr>
              <a:t>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Comic Sans MS" pitchFamily="66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79512" y="188640"/>
            <a:ext cx="8784976" cy="6480720"/>
          </a:xfrm>
          <a:prstGeom prst="rect">
            <a:avLst/>
          </a:prstGeom>
          <a:noFill/>
          <a:ln w="53975" cmpd="tri">
            <a:solidFill>
              <a:srgbClr val="A9B4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Title 39"/>
          <p:cNvSpPr>
            <a:spLocks noGrp="1"/>
          </p:cNvSpPr>
          <p:nvPr>
            <p:ph type="title"/>
          </p:nvPr>
        </p:nvSpPr>
        <p:spPr>
          <a:xfrm>
            <a:off x="0" y="332656"/>
            <a:ext cx="8229600" cy="710952"/>
          </a:xfrm>
        </p:spPr>
        <p:txBody>
          <a:bodyPr>
            <a:noAutofit/>
          </a:bodyPr>
          <a:lstStyle/>
          <a:p>
            <a:r>
              <a:rPr lang="en-GB" dirty="0" smtClean="0">
                <a:latin typeface="Comic Sans MS" pitchFamily="66" charset="0"/>
              </a:rPr>
              <a:t>How can we help?</a:t>
            </a:r>
            <a:endParaRPr lang="en-GB" dirty="0">
              <a:latin typeface="Comic Sans MS" pitchFamily="66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23528" y="1124744"/>
            <a:ext cx="849694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GB" sz="800" dirty="0" smtClean="0">
              <a:solidFill>
                <a:srgbClr val="FF0000"/>
              </a:solidFill>
              <a:latin typeface="Comic Sans MS" pitchFamily="66" charset="0"/>
            </a:endParaRPr>
          </a:p>
          <a:p>
            <a:r>
              <a:rPr lang="en-GB" sz="2000" dirty="0" smtClean="0">
                <a:solidFill>
                  <a:srgbClr val="F27152"/>
                </a:solidFill>
                <a:latin typeface="Comic Sans MS" pitchFamily="66" charset="0"/>
              </a:rPr>
              <a:t>Project HOPE UK </a:t>
            </a:r>
            <a:r>
              <a:rPr lang="en-GB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itchFamily="66" charset="0"/>
              </a:rPr>
              <a:t>in </a:t>
            </a:r>
            <a:r>
              <a:rPr lang="en-GB" sz="2000" dirty="0" smtClean="0">
                <a:solidFill>
                  <a:srgbClr val="002060"/>
                </a:solidFill>
                <a:latin typeface="Comic Sans MS" pitchFamily="66" charset="0"/>
              </a:rPr>
              <a:t>Munsieville</a:t>
            </a:r>
            <a:r>
              <a:rPr lang="en-GB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itchFamily="66" charset="0"/>
              </a:rPr>
              <a:t> are:</a:t>
            </a:r>
          </a:p>
          <a:p>
            <a:pPr algn="just"/>
            <a:endParaRPr lang="en-GB" sz="1200" dirty="0" smtClean="0">
              <a:solidFill>
                <a:srgbClr val="FF0000"/>
              </a:solidFill>
              <a:latin typeface="Comic Sans MS" pitchFamily="66" charset="0"/>
            </a:endParaRPr>
          </a:p>
          <a:p>
            <a:pPr algn="just"/>
            <a:r>
              <a:rPr lang="en-GB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itchFamily="66" charset="0"/>
              </a:rPr>
              <a:t>1) </a:t>
            </a:r>
            <a:r>
              <a:rPr lang="en-GB" sz="2000" dirty="0" smtClean="0">
                <a:solidFill>
                  <a:srgbClr val="00B0F0"/>
                </a:solidFill>
                <a:latin typeface="Comic Sans MS" pitchFamily="66" charset="0"/>
              </a:rPr>
              <a:t>Teaching</a:t>
            </a:r>
            <a:r>
              <a:rPr lang="en-GB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itchFamily="66" charset="0"/>
              </a:rPr>
              <a:t> people how to eat </a:t>
            </a:r>
            <a:r>
              <a:rPr lang="en-GB" sz="2000" dirty="0" smtClean="0">
                <a:solidFill>
                  <a:srgbClr val="FFC000"/>
                </a:solidFill>
                <a:latin typeface="Comic Sans MS" pitchFamily="66" charset="0"/>
              </a:rPr>
              <a:t>healthily</a:t>
            </a:r>
            <a:r>
              <a:rPr lang="en-GB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itchFamily="66" charset="0"/>
              </a:rPr>
              <a:t>;</a:t>
            </a:r>
          </a:p>
          <a:p>
            <a:pPr algn="just"/>
            <a:r>
              <a:rPr lang="en-GB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itchFamily="66" charset="0"/>
              </a:rPr>
              <a:t>2) Providing </a:t>
            </a:r>
            <a:r>
              <a:rPr lang="en-GB" sz="2000" dirty="0" smtClean="0">
                <a:solidFill>
                  <a:srgbClr val="7030A0"/>
                </a:solidFill>
                <a:latin typeface="Comic Sans MS" pitchFamily="66" charset="0"/>
              </a:rPr>
              <a:t>doctors</a:t>
            </a:r>
            <a:r>
              <a:rPr lang="en-GB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itchFamily="66" charset="0"/>
              </a:rPr>
              <a:t> and </a:t>
            </a:r>
            <a:r>
              <a:rPr lang="en-GB" sz="2000" dirty="0" smtClean="0">
                <a:solidFill>
                  <a:srgbClr val="00B050"/>
                </a:solidFill>
                <a:latin typeface="Comic Sans MS" pitchFamily="66" charset="0"/>
              </a:rPr>
              <a:t>dieticians</a:t>
            </a:r>
            <a:r>
              <a:rPr lang="en-GB" sz="2000" dirty="0" smtClean="0">
                <a:solidFill>
                  <a:srgbClr val="92D050"/>
                </a:solidFill>
                <a:latin typeface="Comic Sans MS" pitchFamily="66" charset="0"/>
              </a:rPr>
              <a:t> </a:t>
            </a:r>
            <a:r>
              <a:rPr lang="en-GB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itchFamily="66" charset="0"/>
              </a:rPr>
              <a:t>to treat people when they’re </a:t>
            </a:r>
            <a:r>
              <a:rPr lang="en-GB" sz="2000" dirty="0" smtClean="0">
                <a:solidFill>
                  <a:srgbClr val="0070C0"/>
                </a:solidFill>
                <a:latin typeface="Comic Sans MS" pitchFamily="66" charset="0"/>
              </a:rPr>
              <a:t>sick</a:t>
            </a:r>
            <a:r>
              <a:rPr lang="en-GB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itchFamily="66" charset="0"/>
              </a:rPr>
              <a:t>;</a:t>
            </a:r>
          </a:p>
          <a:p>
            <a:pPr algn="just"/>
            <a:r>
              <a:rPr lang="en-GB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itchFamily="66" charset="0"/>
              </a:rPr>
              <a:t>3) </a:t>
            </a:r>
            <a:r>
              <a:rPr lang="en-GB" sz="2000" dirty="0" smtClean="0">
                <a:solidFill>
                  <a:schemeClr val="accent2"/>
                </a:solidFill>
                <a:latin typeface="Comic Sans MS" pitchFamily="66" charset="0"/>
              </a:rPr>
              <a:t>Helping</a:t>
            </a:r>
            <a:r>
              <a:rPr lang="en-GB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itchFamily="66" charset="0"/>
              </a:rPr>
              <a:t> people to </a:t>
            </a:r>
            <a:r>
              <a:rPr lang="en-GB" sz="2000" dirty="0" smtClean="0">
                <a:solidFill>
                  <a:srgbClr val="A9B43F"/>
                </a:solidFill>
                <a:latin typeface="Comic Sans MS" pitchFamily="66" charset="0"/>
              </a:rPr>
              <a:t>grow</a:t>
            </a:r>
            <a:r>
              <a:rPr lang="en-GB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itchFamily="66" charset="0"/>
              </a:rPr>
              <a:t> their own healthy </a:t>
            </a:r>
            <a:r>
              <a:rPr lang="en-GB" sz="2000" dirty="0" smtClean="0">
                <a:solidFill>
                  <a:srgbClr val="F27152"/>
                </a:solidFill>
                <a:latin typeface="Comic Sans MS" pitchFamily="66" charset="0"/>
              </a:rPr>
              <a:t>food </a:t>
            </a:r>
            <a:r>
              <a:rPr lang="en-GB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itchFamily="66" charset="0"/>
              </a:rPr>
              <a:t>with </a:t>
            </a:r>
            <a:r>
              <a:rPr lang="en-GB" sz="2000" dirty="0" smtClean="0">
                <a:solidFill>
                  <a:srgbClr val="C00000"/>
                </a:solidFill>
                <a:latin typeface="Comic Sans MS" pitchFamily="66" charset="0"/>
              </a:rPr>
              <a:t>Heart Gardens.</a:t>
            </a:r>
          </a:p>
          <a:p>
            <a:pPr algn="just"/>
            <a:endParaRPr lang="en-GB" sz="2000" dirty="0" smtClean="0">
              <a:solidFill>
                <a:srgbClr val="FF0000"/>
              </a:solidFill>
              <a:latin typeface="Comic Sans MS" pitchFamily="66" charset="0"/>
            </a:endParaRPr>
          </a:p>
          <a:p>
            <a:pPr algn="just"/>
            <a:r>
              <a:rPr lang="en-GB" sz="2000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  <a:endParaRPr lang="en-GB" sz="20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2780929"/>
            <a:ext cx="3736506" cy="3865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23236" y="3212976"/>
            <a:ext cx="4588878" cy="2912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79512" y="188640"/>
            <a:ext cx="8784976" cy="6480720"/>
          </a:xfrm>
          <a:prstGeom prst="rect">
            <a:avLst/>
          </a:prstGeom>
          <a:noFill/>
          <a:ln w="53975" cmpd="tri">
            <a:solidFill>
              <a:srgbClr val="A9B4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Title 39"/>
          <p:cNvSpPr>
            <a:spLocks noGrp="1"/>
          </p:cNvSpPr>
          <p:nvPr>
            <p:ph type="title"/>
          </p:nvPr>
        </p:nvSpPr>
        <p:spPr>
          <a:xfrm>
            <a:off x="0" y="260648"/>
            <a:ext cx="8229600" cy="710952"/>
          </a:xfrm>
        </p:spPr>
        <p:txBody>
          <a:bodyPr>
            <a:normAutofit/>
          </a:bodyPr>
          <a:lstStyle/>
          <a:p>
            <a:r>
              <a:rPr lang="en-GB" sz="3200" dirty="0" smtClean="0">
                <a:solidFill>
                  <a:srgbClr val="F27152"/>
                </a:solidFill>
                <a:latin typeface="Comic Sans MS" pitchFamily="66" charset="0"/>
              </a:rPr>
              <a:t>Heart Gardens in Munsieville</a:t>
            </a:r>
            <a:endParaRPr lang="en-GB" sz="3200" dirty="0">
              <a:solidFill>
                <a:srgbClr val="F27152"/>
              </a:solidFill>
              <a:latin typeface="Comic Sans MS" pitchFamily="66" charset="0"/>
            </a:endParaRP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268760"/>
            <a:ext cx="3888432" cy="489654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6176" y="4725144"/>
            <a:ext cx="2376264" cy="143608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5" name="Picture 9" descr="MAM RICHIE (2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2780928"/>
            <a:ext cx="2376264" cy="181105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9" name="Picture 2" descr="G:\You Grow They Grow\Web site YGTG\heart garde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56176" y="1268760"/>
            <a:ext cx="2376264" cy="136413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20" name="Picture 3" descr="G:\You Grow They Grow\Web site YGTG\boy heart garden.png"/>
          <p:cNvPicPr>
            <a:picLocks noChangeArrowheads="1"/>
          </p:cNvPicPr>
          <p:nvPr/>
        </p:nvPicPr>
        <p:blipFill>
          <a:blip r:embed="rId6" cstate="print"/>
          <a:srcRect t="7362" r="8758" b="4290"/>
          <a:stretch>
            <a:fillRect/>
          </a:stretch>
        </p:blipFill>
        <p:spPr bwMode="auto">
          <a:xfrm>
            <a:off x="4572000" y="1268760"/>
            <a:ext cx="1510265" cy="1364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7" cstate="print"/>
          <a:srcRect t="12162"/>
          <a:stretch>
            <a:fillRect/>
          </a:stretch>
        </p:blipFill>
        <p:spPr bwMode="auto">
          <a:xfrm>
            <a:off x="7020272" y="2780928"/>
            <a:ext cx="1512169" cy="1800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026" name="Picture 2" descr="G:\You Grow They Grow\Schools Programme YGTG\Schools resources\videos\Siyabonga's garden\Snapshot 1 (17-10-2016 09-29).pn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 l="25340" r="15532"/>
          <a:stretch>
            <a:fillRect/>
          </a:stretch>
        </p:blipFill>
        <p:spPr bwMode="auto">
          <a:xfrm>
            <a:off x="4572000" y="4725144"/>
            <a:ext cx="1512168" cy="144066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16" name="TextBox 15"/>
          <p:cNvSpPr txBox="1"/>
          <p:nvPr/>
        </p:nvSpPr>
        <p:spPr>
          <a:xfrm>
            <a:off x="1907704" y="836712"/>
            <a:ext cx="4680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Comic Sans MS" pitchFamily="66" charset="0"/>
              </a:rPr>
              <a:t>Some of our gardens in Munsieville ....</a:t>
            </a:r>
            <a:endParaRPr lang="en-GB" dirty="0">
              <a:solidFill>
                <a:schemeClr val="bg1">
                  <a:lumMod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355976" y="6165304"/>
            <a:ext cx="2088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1200" b="1" dirty="0" smtClean="0">
                <a:solidFill>
                  <a:schemeClr val="bg1">
                    <a:lumMod val="50000"/>
                  </a:schemeClr>
                </a:solidFill>
                <a:latin typeface="Comic Sans MS" pitchFamily="66" charset="0"/>
              </a:rPr>
              <a:t>Click on the photo </a:t>
            </a:r>
            <a:br>
              <a:rPr lang="en-GB" sz="1200" b="1" dirty="0" smtClean="0">
                <a:solidFill>
                  <a:schemeClr val="bg1">
                    <a:lumMod val="50000"/>
                  </a:schemeClr>
                </a:solidFill>
                <a:latin typeface="Comic Sans MS" pitchFamily="66" charset="0"/>
              </a:rPr>
            </a:br>
            <a:r>
              <a:rPr lang="en-GB" sz="1200" b="1" dirty="0" smtClean="0">
                <a:solidFill>
                  <a:schemeClr val="bg1">
                    <a:lumMod val="50000"/>
                  </a:schemeClr>
                </a:solidFill>
                <a:latin typeface="Comic Sans MS" pitchFamily="66" charset="0"/>
              </a:rPr>
              <a:t>above for a short video.</a:t>
            </a:r>
            <a:endParaRPr lang="en-GB" sz="1200" b="1" dirty="0">
              <a:solidFill>
                <a:schemeClr val="bg1">
                  <a:lumMod val="50000"/>
                </a:schemeClr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79512" y="188640"/>
            <a:ext cx="8784976" cy="6480720"/>
          </a:xfrm>
          <a:prstGeom prst="rect">
            <a:avLst/>
          </a:prstGeom>
          <a:noFill/>
          <a:ln w="53975" cmpd="tri">
            <a:solidFill>
              <a:srgbClr val="A9B4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Title 39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710952"/>
          </a:xfrm>
        </p:spPr>
        <p:txBody>
          <a:bodyPr>
            <a:noAutofit/>
          </a:bodyPr>
          <a:lstStyle/>
          <a:p>
            <a:r>
              <a:rPr lang="en-GB" dirty="0" smtClean="0">
                <a:latin typeface="Comic Sans MS" pitchFamily="66" charset="0"/>
              </a:rPr>
              <a:t>How can you help?</a:t>
            </a:r>
            <a:endParaRPr lang="en-GB" dirty="0">
              <a:latin typeface="Comic Sans MS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7544" y="1124744"/>
            <a:ext cx="828092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itchFamily="66" charset="0"/>
              </a:rPr>
              <a:t>Get growing for </a:t>
            </a:r>
            <a:r>
              <a:rPr lang="en-GB" sz="3200" dirty="0" smtClean="0">
                <a:solidFill>
                  <a:srgbClr val="A9B43F"/>
                </a:solidFill>
                <a:latin typeface="Comic Sans MS" pitchFamily="66" charset="0"/>
              </a:rPr>
              <a:t>You Grow</a:t>
            </a:r>
            <a:r>
              <a:rPr lang="en-GB" sz="3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itchFamily="66" charset="0"/>
              </a:rPr>
              <a:t>-</a:t>
            </a:r>
            <a:r>
              <a:rPr lang="en-GB" sz="3200" dirty="0" smtClean="0">
                <a:solidFill>
                  <a:srgbClr val="F27152"/>
                </a:solidFill>
                <a:latin typeface="Comic Sans MS" pitchFamily="66" charset="0"/>
              </a:rPr>
              <a:t>They Grow</a:t>
            </a:r>
            <a:r>
              <a:rPr lang="en-GB" sz="3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itchFamily="66" charset="0"/>
              </a:rPr>
              <a:t>!</a:t>
            </a:r>
          </a:p>
          <a:p>
            <a:pPr algn="just"/>
            <a:endParaRPr lang="en-GB" dirty="0" smtClean="0">
              <a:solidFill>
                <a:srgbClr val="FF0000"/>
              </a:solidFill>
              <a:latin typeface="Comic Sans MS" pitchFamily="66" charset="0"/>
            </a:endParaRPr>
          </a:p>
          <a:p>
            <a:pPr algn="just">
              <a:spcAft>
                <a:spcPts val="1200"/>
              </a:spcAft>
            </a:pPr>
            <a:r>
              <a:rPr lang="en-GB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itchFamily="66" charset="0"/>
              </a:rPr>
              <a:t>1) We will give your school </a:t>
            </a:r>
            <a:r>
              <a:rPr lang="en-GB" sz="2000" dirty="0" smtClean="0">
                <a:solidFill>
                  <a:srgbClr val="00B0F0"/>
                </a:solidFill>
                <a:latin typeface="Comic Sans MS" pitchFamily="66" charset="0"/>
              </a:rPr>
              <a:t>pots</a:t>
            </a:r>
            <a:r>
              <a:rPr lang="en-GB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itchFamily="66" charset="0"/>
              </a:rPr>
              <a:t>, </a:t>
            </a:r>
            <a:r>
              <a:rPr lang="en-GB" sz="2000" dirty="0" smtClean="0">
                <a:solidFill>
                  <a:srgbClr val="FF0000"/>
                </a:solidFill>
                <a:latin typeface="Comic Sans MS" pitchFamily="66" charset="0"/>
              </a:rPr>
              <a:t>seeds</a:t>
            </a:r>
            <a:r>
              <a:rPr lang="en-GB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itchFamily="66" charset="0"/>
              </a:rPr>
              <a:t> and </a:t>
            </a:r>
            <a:r>
              <a:rPr lang="en-GB" sz="2000" dirty="0" smtClean="0">
                <a:solidFill>
                  <a:srgbClr val="7030A0"/>
                </a:solidFill>
                <a:latin typeface="Comic Sans MS" pitchFamily="66" charset="0"/>
              </a:rPr>
              <a:t>compost</a:t>
            </a:r>
            <a:r>
              <a:rPr lang="en-GB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itchFamily="66" charset="0"/>
              </a:rPr>
              <a:t> so that you can grow your own </a:t>
            </a:r>
            <a:r>
              <a:rPr lang="en-GB" sz="2000" dirty="0" smtClean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  <a:t>vegetable plants</a:t>
            </a:r>
            <a:r>
              <a:rPr lang="en-GB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itchFamily="66" charset="0"/>
              </a:rPr>
              <a:t>. </a:t>
            </a:r>
          </a:p>
          <a:p>
            <a:pPr algn="just">
              <a:spcAft>
                <a:spcPts val="1200"/>
              </a:spcAft>
            </a:pPr>
            <a:r>
              <a:rPr lang="en-GB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itchFamily="66" charset="0"/>
              </a:rPr>
              <a:t>2) </a:t>
            </a:r>
            <a:r>
              <a:rPr lang="en-GB" sz="2000" dirty="0" smtClean="0">
                <a:solidFill>
                  <a:schemeClr val="accent5"/>
                </a:solidFill>
                <a:latin typeface="Comic Sans MS" pitchFamily="66" charset="0"/>
              </a:rPr>
              <a:t>Look after </a:t>
            </a:r>
            <a:r>
              <a:rPr lang="en-GB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itchFamily="66" charset="0"/>
              </a:rPr>
              <a:t>your plants and learn about what makes them </a:t>
            </a:r>
            <a:r>
              <a:rPr lang="en-GB" sz="2000" dirty="0" smtClean="0">
                <a:solidFill>
                  <a:srgbClr val="00B050"/>
                </a:solidFill>
                <a:latin typeface="Comic Sans MS" pitchFamily="66" charset="0"/>
              </a:rPr>
              <a:t>healthy</a:t>
            </a:r>
            <a:r>
              <a:rPr lang="en-GB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itchFamily="66" charset="0"/>
              </a:rPr>
              <a:t>.</a:t>
            </a:r>
          </a:p>
          <a:p>
            <a:pPr algn="just">
              <a:spcAft>
                <a:spcPts val="1200"/>
              </a:spcAft>
            </a:pPr>
            <a:r>
              <a:rPr lang="en-GB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itchFamily="66" charset="0"/>
              </a:rPr>
              <a:t>3) </a:t>
            </a:r>
            <a:r>
              <a:rPr lang="en-GB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itchFamily="66" charset="0"/>
              </a:rPr>
              <a:t>Raise </a:t>
            </a:r>
            <a:r>
              <a:rPr lang="en-GB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itchFamily="66" charset="0"/>
              </a:rPr>
              <a:t>money for more </a:t>
            </a:r>
            <a:r>
              <a:rPr lang="en-GB" sz="2000" dirty="0" smtClean="0">
                <a:solidFill>
                  <a:srgbClr val="F27152"/>
                </a:solidFill>
                <a:latin typeface="Comic Sans MS" pitchFamily="66" charset="0"/>
              </a:rPr>
              <a:t>heart gardens </a:t>
            </a:r>
            <a:r>
              <a:rPr lang="en-GB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itchFamily="66" charset="0"/>
              </a:rPr>
              <a:t>in </a:t>
            </a:r>
            <a:r>
              <a:rPr lang="en-GB" sz="2000" dirty="0" smtClean="0">
                <a:solidFill>
                  <a:srgbClr val="002060"/>
                </a:solidFill>
                <a:latin typeface="Comic Sans MS" pitchFamily="66" charset="0"/>
              </a:rPr>
              <a:t>Munsieville</a:t>
            </a:r>
            <a:r>
              <a:rPr lang="en-GB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itchFamily="66" charset="0"/>
              </a:rPr>
              <a:t>.</a:t>
            </a:r>
          </a:p>
          <a:p>
            <a:pPr algn="just">
              <a:spcAft>
                <a:spcPts val="1200"/>
              </a:spcAft>
            </a:pPr>
            <a:r>
              <a:rPr lang="en-GB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itchFamily="66" charset="0"/>
              </a:rPr>
              <a:t>4) </a:t>
            </a:r>
            <a:r>
              <a:rPr lang="en-GB" sz="2000" dirty="0" smtClean="0">
                <a:solidFill>
                  <a:srgbClr val="FF0000"/>
                </a:solidFill>
                <a:latin typeface="Comic Sans MS" pitchFamily="66" charset="0"/>
              </a:rPr>
              <a:t>Find out </a:t>
            </a:r>
            <a:r>
              <a:rPr lang="en-GB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itchFamily="66" charset="0"/>
              </a:rPr>
              <a:t>about the gardens your </a:t>
            </a:r>
            <a:r>
              <a:rPr lang="en-GB" sz="2000" dirty="0" smtClean="0">
                <a:solidFill>
                  <a:schemeClr val="accent3"/>
                </a:solidFill>
                <a:latin typeface="Comic Sans MS" pitchFamily="66" charset="0"/>
              </a:rPr>
              <a:t>money</a:t>
            </a:r>
            <a:r>
              <a:rPr lang="en-GB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omic Sans MS" pitchFamily="66" charset="0"/>
              </a:rPr>
              <a:t> has helped to build.</a:t>
            </a:r>
            <a:endParaRPr lang="en-GB" sz="2000" dirty="0">
              <a:solidFill>
                <a:schemeClr val="tx1">
                  <a:lumMod val="50000"/>
                  <a:lumOff val="50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12" name="Picture 2" descr="C:\Users\SQUILB00\AppData\Local\Microsoft\Windows\Temporary Internet Files\Content.Outlook\U6PTAQRW\IMG_139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4437112"/>
            <a:ext cx="1525958" cy="203461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3" name="Picture 4" descr="Tomato, Seedling, Plant, Seed, Engin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1760" y="4437112"/>
            <a:ext cx="1404157" cy="93610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5" name="Picture 6" descr="Tomato Flower, Tomatoes, Blossom, Bloo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11760" y="5517232"/>
            <a:ext cx="1400696" cy="96470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6" name="Picture 2" descr="G:\You Grow They Grow\Schools Programme YGTG\Schools resources\Young enterprise\Bird feeder I photo thumb nail.JPG"/>
          <p:cNvPicPr>
            <a:picLocks noChangeAspect="1" noChangeArrowheads="1"/>
          </p:cNvPicPr>
          <p:nvPr/>
        </p:nvPicPr>
        <p:blipFill>
          <a:blip r:embed="rId5" cstate="print"/>
          <a:srcRect l="9852" t="8022" r="9732" b="13079"/>
          <a:stretch>
            <a:fillRect/>
          </a:stretch>
        </p:blipFill>
        <p:spPr bwMode="auto">
          <a:xfrm>
            <a:off x="6156176" y="4797152"/>
            <a:ext cx="1321071" cy="129614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7" name="Picture 4" descr="G:\You Grow They Grow\Schools Programme YGTG\Schools resources\Young enterprise\recycles tin can photo thumb nail.JPG"/>
          <p:cNvPicPr>
            <a:picLocks noChangeAspect="1" noChangeArrowheads="1"/>
          </p:cNvPicPr>
          <p:nvPr/>
        </p:nvPicPr>
        <p:blipFill>
          <a:blip r:embed="rId6" cstate="print"/>
          <a:srcRect l="9004" r="5530" b="13251"/>
          <a:stretch>
            <a:fillRect/>
          </a:stretch>
        </p:blipFill>
        <p:spPr bwMode="auto">
          <a:xfrm>
            <a:off x="4067944" y="4725144"/>
            <a:ext cx="1920213" cy="14401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8" name="Picture 5" descr="G:\You Grow They Grow\Schools Programme YGTG\Schools resources\Young enterprise\seed balls photo thumb nail.JPG"/>
          <p:cNvPicPr>
            <a:picLocks noChangeAspect="1" noChangeArrowheads="1"/>
          </p:cNvPicPr>
          <p:nvPr/>
        </p:nvPicPr>
        <p:blipFill>
          <a:blip r:embed="rId7" cstate="print"/>
          <a:srcRect l="6452" r="9677"/>
          <a:stretch>
            <a:fillRect/>
          </a:stretch>
        </p:blipFill>
        <p:spPr bwMode="auto">
          <a:xfrm>
            <a:off x="7596336" y="4797152"/>
            <a:ext cx="1087088" cy="129614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79512" y="188640"/>
            <a:ext cx="8784976" cy="6480720"/>
          </a:xfrm>
          <a:prstGeom prst="rect">
            <a:avLst/>
          </a:prstGeom>
          <a:noFill/>
          <a:ln w="53975" cmpd="tri">
            <a:solidFill>
              <a:srgbClr val="A9B4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2050" name="Picture 2" descr="G:\You Grow They Grow\Schools Programme YGTG\Schools resources\Young enterprise\Bird feeder I photo thumb nail.JPG"/>
          <p:cNvPicPr>
            <a:picLocks noChangeAspect="1" noChangeArrowheads="1"/>
          </p:cNvPicPr>
          <p:nvPr/>
        </p:nvPicPr>
        <p:blipFill>
          <a:blip r:embed="rId2" cstate="print"/>
          <a:srcRect l="9852" t="8022" r="9732" b="13079"/>
          <a:stretch>
            <a:fillRect/>
          </a:stretch>
        </p:blipFill>
        <p:spPr bwMode="auto">
          <a:xfrm>
            <a:off x="539552" y="1340768"/>
            <a:ext cx="2201783" cy="2160240"/>
          </a:xfrm>
          <a:prstGeom prst="rect">
            <a:avLst/>
          </a:prstGeom>
          <a:noFill/>
        </p:spPr>
      </p:pic>
      <p:pic>
        <p:nvPicPr>
          <p:cNvPr id="2051" name="Picture 3" descr="G:\You Grow They Grow\Schools Programme YGTG\Schools resources\Young enterprise\Garden creatures photo thumb nail.JPG"/>
          <p:cNvPicPr>
            <a:picLocks noChangeAspect="1" noChangeArrowheads="1"/>
          </p:cNvPicPr>
          <p:nvPr/>
        </p:nvPicPr>
        <p:blipFill>
          <a:blip r:embed="rId3" cstate="print"/>
          <a:srcRect l="4291" t="10424" b="10900"/>
          <a:stretch>
            <a:fillRect/>
          </a:stretch>
        </p:blipFill>
        <p:spPr bwMode="auto">
          <a:xfrm>
            <a:off x="2915816" y="1340768"/>
            <a:ext cx="2627913" cy="2160240"/>
          </a:xfrm>
          <a:prstGeom prst="rect">
            <a:avLst/>
          </a:prstGeom>
          <a:noFill/>
        </p:spPr>
      </p:pic>
      <p:pic>
        <p:nvPicPr>
          <p:cNvPr id="2052" name="Picture 4" descr="G:\You Grow They Grow\Schools Programme YGTG\Schools resources\Young enterprise\recycles tin can photo thumb nail.JPG"/>
          <p:cNvPicPr>
            <a:picLocks noChangeAspect="1" noChangeArrowheads="1"/>
          </p:cNvPicPr>
          <p:nvPr/>
        </p:nvPicPr>
        <p:blipFill>
          <a:blip r:embed="rId4" cstate="print"/>
          <a:srcRect l="9004" r="5530" b="13251"/>
          <a:stretch>
            <a:fillRect/>
          </a:stretch>
        </p:blipFill>
        <p:spPr bwMode="auto">
          <a:xfrm>
            <a:off x="5724128" y="1340768"/>
            <a:ext cx="2880320" cy="2160240"/>
          </a:xfrm>
          <a:prstGeom prst="rect">
            <a:avLst/>
          </a:prstGeom>
          <a:noFill/>
        </p:spPr>
      </p:pic>
      <p:pic>
        <p:nvPicPr>
          <p:cNvPr id="2053" name="Picture 5" descr="G:\You Grow They Grow\Schools Programme YGTG\Schools resources\Young enterprise\seed balls photo thumb nail.JPG"/>
          <p:cNvPicPr>
            <a:picLocks noChangeAspect="1" noChangeArrowheads="1"/>
          </p:cNvPicPr>
          <p:nvPr/>
        </p:nvPicPr>
        <p:blipFill>
          <a:blip r:embed="rId5" cstate="print"/>
          <a:srcRect l="6452" r="9677"/>
          <a:stretch>
            <a:fillRect/>
          </a:stretch>
        </p:blipFill>
        <p:spPr bwMode="auto">
          <a:xfrm>
            <a:off x="6732240" y="3717032"/>
            <a:ext cx="1872208" cy="2232248"/>
          </a:xfrm>
          <a:prstGeom prst="rect">
            <a:avLst/>
          </a:prstGeom>
          <a:noFill/>
        </p:spPr>
      </p:pic>
      <p:pic>
        <p:nvPicPr>
          <p:cNvPr id="2054" name="Picture 6" descr="G:\You Grow They Grow\Schools Programme YGTG\Schools resources\Young enterprise\wind chime photo thumb nail.JPG"/>
          <p:cNvPicPr>
            <a:picLocks noChangeAspect="1" noChangeArrowheads="1"/>
          </p:cNvPicPr>
          <p:nvPr/>
        </p:nvPicPr>
        <p:blipFill>
          <a:blip r:embed="rId6" cstate="print"/>
          <a:srcRect l="18129" t="5156" r="12211" b="10896"/>
          <a:stretch>
            <a:fillRect/>
          </a:stretch>
        </p:blipFill>
        <p:spPr bwMode="auto">
          <a:xfrm>
            <a:off x="5220072" y="3717032"/>
            <a:ext cx="1402038" cy="2232248"/>
          </a:xfrm>
          <a:prstGeom prst="rect">
            <a:avLst/>
          </a:prstGeom>
          <a:noFill/>
        </p:spPr>
      </p:pic>
      <p:pic>
        <p:nvPicPr>
          <p:cNvPr id="2055" name="Picture 7" descr="G:\You Grow They Grow\Schools Programme YGTG\Schools resources\Young enterprise\Garden markers photo thumb nail.JPG"/>
          <p:cNvPicPr>
            <a:picLocks noChangeAspect="1" noChangeArrowheads="1"/>
          </p:cNvPicPr>
          <p:nvPr/>
        </p:nvPicPr>
        <p:blipFill>
          <a:blip r:embed="rId7" cstate="print"/>
          <a:srcRect t="11089" b="12015"/>
          <a:stretch>
            <a:fillRect/>
          </a:stretch>
        </p:blipFill>
        <p:spPr bwMode="auto">
          <a:xfrm>
            <a:off x="2195736" y="3717032"/>
            <a:ext cx="2902944" cy="2232248"/>
          </a:xfrm>
          <a:prstGeom prst="rect">
            <a:avLst/>
          </a:prstGeom>
          <a:noFill/>
        </p:spPr>
      </p:pic>
      <p:pic>
        <p:nvPicPr>
          <p:cNvPr id="2056" name="Picture 8" descr="G:\You Grow They Grow\Schools Programme YGTG\Schools resources\Young enterprise\Bird feeder II photo thumb nail.JPG"/>
          <p:cNvPicPr>
            <a:picLocks noChangeAspect="1" noChangeArrowheads="1"/>
          </p:cNvPicPr>
          <p:nvPr/>
        </p:nvPicPr>
        <p:blipFill>
          <a:blip r:embed="rId8" cstate="print"/>
          <a:srcRect l="6456" t="4015" r="23750" b="3648"/>
          <a:stretch>
            <a:fillRect/>
          </a:stretch>
        </p:blipFill>
        <p:spPr bwMode="auto">
          <a:xfrm>
            <a:off x="395536" y="3717032"/>
            <a:ext cx="1666553" cy="2232248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323528" y="6021288"/>
            <a:ext cx="82089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smtClean="0">
                <a:solidFill>
                  <a:schemeClr val="bg1">
                    <a:lumMod val="50000"/>
                  </a:schemeClr>
                </a:solidFill>
                <a:latin typeface="Comic Sans MS" pitchFamily="66" charset="0"/>
              </a:rPr>
              <a:t>Think about other things that you could make and sell</a:t>
            </a:r>
            <a:endParaRPr lang="en-GB" sz="2000" dirty="0">
              <a:solidFill>
                <a:schemeClr val="bg1">
                  <a:lumMod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16" name="Title 39"/>
          <p:cNvSpPr txBox="1">
            <a:spLocks/>
          </p:cNvSpPr>
          <p:nvPr/>
        </p:nvSpPr>
        <p:spPr>
          <a:xfrm>
            <a:off x="395536" y="332656"/>
            <a:ext cx="8229600" cy="7109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How </a:t>
            </a: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else can </a:t>
            </a: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you help?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omic Sans MS" pitchFamily="66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8421</TotalTime>
  <Words>351</Words>
  <Application>Microsoft Office PowerPoint</Application>
  <PresentationFormat>On-screen Show (4:3)</PresentationFormat>
  <Paragraphs>35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Arial Rounded MT Bold</vt:lpstr>
      <vt:lpstr>Calibri</vt:lpstr>
      <vt:lpstr>Comic Sans MS</vt:lpstr>
      <vt:lpstr>Office Theme</vt:lpstr>
      <vt:lpstr>PowerPoint Presentation</vt:lpstr>
      <vt:lpstr>Project HOPE UK</vt:lpstr>
      <vt:lpstr>Munsieville</vt:lpstr>
      <vt:lpstr>PowerPoint Presentation</vt:lpstr>
      <vt:lpstr>What happens when we don’t get enough to eat? </vt:lpstr>
      <vt:lpstr>How can we help?</vt:lpstr>
      <vt:lpstr>Heart Gardens in Munsieville</vt:lpstr>
      <vt:lpstr>How can you help?</vt:lpstr>
      <vt:lpstr>PowerPoint Presentation</vt:lpstr>
      <vt:lpstr>Any questions?</vt:lpstr>
    </vt:vector>
  </TitlesOfParts>
  <Company>GlaxoSmithKline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do plants grow?</dc:title>
  <dc:creator>squilb00</dc:creator>
  <cp:lastModifiedBy>Sasha Howard</cp:lastModifiedBy>
  <cp:revision>100</cp:revision>
  <dcterms:created xsi:type="dcterms:W3CDTF">2016-06-27T10:36:36Z</dcterms:created>
  <dcterms:modified xsi:type="dcterms:W3CDTF">2017-03-12T10:43:58Z</dcterms:modified>
</cp:coreProperties>
</file>